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0"/>
  </p:notesMasterIdLst>
  <p:sldIdLst>
    <p:sldId id="256" r:id="rId2"/>
    <p:sldId id="302" r:id="rId3"/>
    <p:sldId id="303" r:id="rId4"/>
    <p:sldId id="257" r:id="rId5"/>
    <p:sldId id="308" r:id="rId6"/>
    <p:sldId id="259" r:id="rId7"/>
    <p:sldId id="269" r:id="rId8"/>
    <p:sldId id="275" r:id="rId9"/>
    <p:sldId id="279" r:id="rId10"/>
    <p:sldId id="318" r:id="rId11"/>
    <p:sldId id="309" r:id="rId12"/>
    <p:sldId id="315" r:id="rId13"/>
    <p:sldId id="312" r:id="rId14"/>
    <p:sldId id="311" r:id="rId15"/>
    <p:sldId id="346" r:id="rId16"/>
    <p:sldId id="313" r:id="rId17"/>
    <p:sldId id="314" r:id="rId18"/>
    <p:sldId id="316" r:id="rId19"/>
    <p:sldId id="317" r:id="rId20"/>
    <p:sldId id="270" r:id="rId21"/>
    <p:sldId id="281" r:id="rId22"/>
    <p:sldId id="283" r:id="rId23"/>
    <p:sldId id="280" r:id="rId24"/>
    <p:sldId id="282" r:id="rId25"/>
    <p:sldId id="271" r:id="rId26"/>
    <p:sldId id="284" r:id="rId27"/>
    <p:sldId id="273" r:id="rId28"/>
    <p:sldId id="342" r:id="rId29"/>
    <p:sldId id="343" r:id="rId30"/>
    <p:sldId id="344" r:id="rId31"/>
    <p:sldId id="335" r:id="rId32"/>
    <p:sldId id="336" r:id="rId33"/>
    <p:sldId id="345" r:id="rId34"/>
    <p:sldId id="272" r:id="rId35"/>
    <p:sldId id="348" r:id="rId36"/>
    <p:sldId id="290" r:id="rId37"/>
    <p:sldId id="276" r:id="rId38"/>
    <p:sldId id="349" r:id="rId39"/>
    <p:sldId id="304" r:id="rId40"/>
    <p:sldId id="350" r:id="rId41"/>
    <p:sldId id="356" r:id="rId42"/>
    <p:sldId id="358" r:id="rId43"/>
    <p:sldId id="359" r:id="rId44"/>
    <p:sldId id="360" r:id="rId45"/>
    <p:sldId id="362" r:id="rId46"/>
    <p:sldId id="361" r:id="rId47"/>
    <p:sldId id="297" r:id="rId48"/>
    <p:sldId id="294" r:id="rId49"/>
    <p:sldId id="369" r:id="rId50"/>
    <p:sldId id="301" r:id="rId51"/>
    <p:sldId id="370" r:id="rId52"/>
    <p:sldId id="299" r:id="rId53"/>
    <p:sldId id="306" r:id="rId54"/>
    <p:sldId id="277" r:id="rId55"/>
    <p:sldId id="292" r:id="rId56"/>
    <p:sldId id="305" r:id="rId57"/>
    <p:sldId id="278" r:id="rId58"/>
    <p:sldId id="293" r:id="rId59"/>
    <p:sldId id="286" r:id="rId60"/>
    <p:sldId id="287" r:id="rId61"/>
    <p:sldId id="288" r:id="rId62"/>
    <p:sldId id="289" r:id="rId63"/>
    <p:sldId id="274" r:id="rId64"/>
    <p:sldId id="295" r:id="rId65"/>
    <p:sldId id="363" r:id="rId66"/>
    <p:sldId id="364" r:id="rId67"/>
    <p:sldId id="365" r:id="rId68"/>
    <p:sldId id="367" r:id="rId69"/>
    <p:sldId id="258" r:id="rId70"/>
    <p:sldId id="260" r:id="rId71"/>
    <p:sldId id="261" r:id="rId72"/>
    <p:sldId id="262" r:id="rId73"/>
    <p:sldId id="263" r:id="rId74"/>
    <p:sldId id="264" r:id="rId75"/>
    <p:sldId id="265" r:id="rId76"/>
    <p:sldId id="266" r:id="rId77"/>
    <p:sldId id="267" r:id="rId78"/>
    <p:sldId id="268" r:id="rId79"/>
  </p:sldIdLst>
  <p:sldSz cx="18288000" cy="10287000"/>
  <p:notesSz cx="6858000" cy="9144000"/>
  <p:embeddedFontLst>
    <p:embeddedFont>
      <p:font typeface="Helvetica World" panose="02020500000000000000" charset="-120"/>
      <p:regular r:id="rId81"/>
    </p:embeddedFont>
    <p:embeddedFont>
      <p:font typeface="Arial Black" panose="020B0A04020102020204" pitchFamily="34" charset="0"/>
      <p:bold r:id="rId82"/>
    </p:embeddedFont>
    <p:embeddedFont>
      <p:font typeface="Be Vietnam" panose="02020500000000000000" charset="0"/>
      <p:regular r:id="rId83"/>
    </p:embeddedFont>
    <p:embeddedFont>
      <p:font typeface="Be Vietnam Italics" panose="02020500000000000000" charset="0"/>
      <p:regular r:id="rId84"/>
    </p:embeddedFont>
    <p:embeddedFont>
      <p:font typeface="Be Vietnam Ultra-Bold" panose="02020500000000000000" charset="0"/>
      <p:regular r:id="rId85"/>
    </p:embeddedFont>
    <p:embeddedFont>
      <p:font typeface="Calibri" panose="020F0502020204030204" pitchFamily="34" charset="0"/>
      <p:regular r:id="rId86"/>
      <p:bold r:id="rId87"/>
      <p:italic r:id="rId88"/>
      <p:boldItalic r:id="rId89"/>
    </p:embeddedFont>
    <p:embeddedFont>
      <p:font typeface="Garet" panose="02020500000000000000" charset="0"/>
      <p:regular r:id="rId90"/>
    </p:embeddedFont>
    <p:embeddedFont>
      <p:font typeface="Garet Bold" panose="02020500000000000000" charset="0"/>
      <p:regular r:id="rId91"/>
    </p:embeddedFont>
    <p:embeddedFont>
      <p:font typeface="The Seasons" panose="02020500000000000000" charset="0"/>
      <p:regular r:id="rId92"/>
    </p:embeddedFont>
    <p:embeddedFont>
      <p:font typeface="The Seasons Bold" panose="02020500000000000000" charset="0"/>
      <p:regular r:id="rId93"/>
    </p:embeddedFont>
    <p:embeddedFont>
      <p:font typeface="微軟正黑體" panose="020B0604030504040204" pitchFamily="34" charset="-120"/>
      <p:regular r:id="rId94"/>
      <p:bold r:id="rId95"/>
    </p:embeddedFont>
    <p:embeddedFont>
      <p:font typeface="漢儀新蒂手寫宋" panose="02000500000000000000" pitchFamily="2" charset="-120"/>
      <p:regular r:id="rId96"/>
    </p:embeddedFont>
    <p:embeddedFont>
      <p:font typeface="漢儀新蒂蠟筆體" panose="02000500000000000000" pitchFamily="2" charset="-120"/>
      <p:regular r:id="rId9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44" userDrawn="1">
          <p15:clr>
            <a:srgbClr val="A4A3A4"/>
          </p15:clr>
        </p15:guide>
        <p15:guide id="2" pos="57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1046016_廖芸珮" initials="1" lastIdx="1" clrIdx="0">
    <p:extLst>
      <p:ext uri="{19B8F6BF-5375-455C-9EA6-DF929625EA0E}">
        <p15:presenceInfo xmlns:p15="http://schemas.microsoft.com/office/powerpoint/2012/main" userId="11046016_廖芸珮"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5DA"/>
    <a:srgbClr val="A84B2D"/>
    <a:srgbClr val="CCAC8E"/>
    <a:srgbClr val="FBDEBC"/>
    <a:srgbClr val="FAC790"/>
    <a:srgbClr val="F4A34A"/>
    <a:srgbClr val="F48F1B"/>
    <a:srgbClr val="FFFFFF"/>
    <a:srgbClr val="8B5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93784" autoAdjust="0"/>
  </p:normalViewPr>
  <p:slideViewPr>
    <p:cSldViewPr>
      <p:cViewPr varScale="1">
        <p:scale>
          <a:sx n="40" d="100"/>
          <a:sy n="40" d="100"/>
        </p:scale>
        <p:origin x="108" y="40"/>
      </p:cViewPr>
      <p:guideLst>
        <p:guide orient="horz" pos="4344"/>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4.fntdata"/><Relationship Id="rId89" Type="http://schemas.openxmlformats.org/officeDocument/2006/relationships/font" Target="fonts/font9.fntdata"/><Relationship Id="rId97"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7.fntdata"/><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2.fntdata"/><Relationship Id="rId90" Type="http://schemas.openxmlformats.org/officeDocument/2006/relationships/font" Target="fonts/font10.fntdata"/><Relationship Id="rId95"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font" Target="fonts/font13.fntdata"/><Relationship Id="rId98"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8468681880866586"/>
          <c:y val="6.2962962962962957E-2"/>
          <c:w val="0.77190689087592868"/>
          <c:h val="0.87196694857587242"/>
        </c:manualLayout>
      </c:layout>
      <c:barChart>
        <c:barDir val="bar"/>
        <c:grouping val="clustered"/>
        <c:varyColors val="0"/>
        <c:ser>
          <c:idx val="0"/>
          <c:order val="0"/>
          <c:tx>
            <c:strRef>
              <c:f>工作表1!$B$1</c:f>
              <c:strCache>
                <c:ptCount val="1"/>
                <c:pt idx="0">
                  <c:v>數列 1</c:v>
                </c:pt>
              </c:strCache>
            </c:strRef>
          </c:tx>
          <c:spPr>
            <a:solidFill>
              <a:srgbClr val="A84B2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漢儀新蒂蠟筆體" panose="02000500000000000000" pitchFamily="2" charset="-120"/>
                    <a:ea typeface="漢儀新蒂蠟筆體" panose="02000500000000000000" pitchFamily="2"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工作表1!$A$2:$A$21</c:f>
              <c:strCache>
                <c:ptCount val="20"/>
                <c:pt idx="0">
                  <c:v>孟買</c:v>
                </c:pt>
                <c:pt idx="1">
                  <c:v>北京</c:v>
                </c:pt>
                <c:pt idx="2">
                  <c:v>倫敦</c:v>
                </c:pt>
                <c:pt idx="3">
                  <c:v>上海</c:v>
                </c:pt>
                <c:pt idx="4">
                  <c:v>紐約</c:v>
                </c:pt>
                <c:pt idx="5">
                  <c:v>香港</c:v>
                </c:pt>
                <c:pt idx="6">
                  <c:v>米蘭</c:v>
                </c:pt>
                <c:pt idx="7">
                  <c:v>巴黎</c:v>
                </c:pt>
                <c:pt idx="8">
                  <c:v>東京都</c:v>
                </c:pt>
                <c:pt idx="9">
                  <c:v>溫哥華</c:v>
                </c:pt>
                <c:pt idx="10">
                  <c:v>雪梨</c:v>
                </c:pt>
                <c:pt idx="11">
                  <c:v>杜拜</c:v>
                </c:pt>
                <c:pt idx="12">
                  <c:v>斯德哥爾摩</c:v>
                </c:pt>
                <c:pt idx="13">
                  <c:v>奧克蘭</c:v>
                </c:pt>
                <c:pt idx="14">
                  <c:v>新加坡</c:v>
                </c:pt>
                <c:pt idx="15">
                  <c:v>特拉維夫</c:v>
                </c:pt>
                <c:pt idx="16">
                  <c:v>慕尼黑</c:v>
                </c:pt>
                <c:pt idx="17">
                  <c:v>阿姆斯特丹</c:v>
                </c:pt>
                <c:pt idx="18">
                  <c:v>臺北</c:v>
                </c:pt>
                <c:pt idx="19">
                  <c:v>日內瓦</c:v>
                </c:pt>
              </c:strCache>
            </c:strRef>
          </c:cat>
          <c:val>
            <c:numRef>
              <c:f>工作表1!$B$2:$B$21</c:f>
              <c:numCache>
                <c:formatCode>General</c:formatCode>
                <c:ptCount val="20"/>
                <c:pt idx="0">
                  <c:v>190.24</c:v>
                </c:pt>
                <c:pt idx="1">
                  <c:v>45.07</c:v>
                </c:pt>
                <c:pt idx="2">
                  <c:v>37.39</c:v>
                </c:pt>
                <c:pt idx="3">
                  <c:v>37.369999999999997</c:v>
                </c:pt>
                <c:pt idx="4">
                  <c:v>31.15</c:v>
                </c:pt>
                <c:pt idx="5">
                  <c:v>30.46</c:v>
                </c:pt>
                <c:pt idx="6">
                  <c:v>29.99</c:v>
                </c:pt>
                <c:pt idx="7">
                  <c:v>27.61</c:v>
                </c:pt>
                <c:pt idx="8">
                  <c:v>26.97</c:v>
                </c:pt>
                <c:pt idx="9">
                  <c:v>24.6</c:v>
                </c:pt>
                <c:pt idx="10">
                  <c:v>20.91</c:v>
                </c:pt>
                <c:pt idx="11">
                  <c:v>20.25</c:v>
                </c:pt>
                <c:pt idx="12">
                  <c:v>19.55</c:v>
                </c:pt>
                <c:pt idx="13">
                  <c:v>19.079999999999998</c:v>
                </c:pt>
                <c:pt idx="14">
                  <c:v>18.329999999999998</c:v>
                </c:pt>
                <c:pt idx="15">
                  <c:v>16.88</c:v>
                </c:pt>
                <c:pt idx="16">
                  <c:v>15.45</c:v>
                </c:pt>
                <c:pt idx="17">
                  <c:v>15.03</c:v>
                </c:pt>
                <c:pt idx="18">
                  <c:v>12.87</c:v>
                </c:pt>
                <c:pt idx="19">
                  <c:v>12.36</c:v>
                </c:pt>
              </c:numCache>
            </c:numRef>
          </c:val>
          <c:extLst>
            <c:ext xmlns:c16="http://schemas.microsoft.com/office/drawing/2014/chart" uri="{C3380CC4-5D6E-409C-BE32-E72D297353CC}">
              <c16:uniqueId val="{00000000-4F36-4029-A919-CD88EB2D8565}"/>
            </c:ext>
          </c:extLst>
        </c:ser>
        <c:dLbls>
          <c:dLblPos val="outEnd"/>
          <c:showLegendKey val="0"/>
          <c:showVal val="1"/>
          <c:showCatName val="0"/>
          <c:showSerName val="0"/>
          <c:showPercent val="0"/>
          <c:showBubbleSize val="0"/>
        </c:dLbls>
        <c:gapWidth val="219"/>
        <c:axId val="600043096"/>
        <c:axId val="600049984"/>
      </c:barChart>
      <c:catAx>
        <c:axId val="6000430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漢儀新蒂蠟筆體" panose="02000500000000000000" pitchFamily="2" charset="-120"/>
                <a:ea typeface="漢儀新蒂蠟筆體" panose="02000500000000000000" pitchFamily="2" charset="-120"/>
                <a:cs typeface="+mn-cs"/>
              </a:defRPr>
            </a:pPr>
            <a:endParaRPr lang="zh-TW"/>
          </a:p>
        </c:txPr>
        <c:crossAx val="600049984"/>
        <c:crosses val="autoZero"/>
        <c:auto val="1"/>
        <c:lblAlgn val="ctr"/>
        <c:lblOffset val="100"/>
        <c:noMultiLvlLbl val="0"/>
      </c:catAx>
      <c:valAx>
        <c:axId val="600049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600043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49999999999999"/>
          <c:y val="0.18366854563089494"/>
          <c:w val="0.46250000000000002"/>
          <c:h val="0.66917851892807545"/>
        </c:manualLayout>
      </c:layout>
      <c:pieChart>
        <c:varyColors val="1"/>
        <c:ser>
          <c:idx val="0"/>
          <c:order val="0"/>
          <c:tx>
            <c:strRef>
              <c:f>工作表1!$B$1</c:f>
              <c:strCache>
                <c:ptCount val="1"/>
                <c:pt idx="0">
                  <c:v>人數</c:v>
                </c:pt>
              </c:strCache>
            </c:strRef>
          </c:tx>
          <c:spPr>
            <a:effectLst>
              <a:outerShdw blurRad="50800" dist="38100" dir="2700000" algn="tl" rotWithShape="0">
                <a:prstClr val="black">
                  <a:alpha val="40000"/>
                </a:prstClr>
              </a:outerShdw>
            </a:effectLst>
          </c:spPr>
          <c:dPt>
            <c:idx val="0"/>
            <c:bubble3D val="0"/>
            <c:explosion val="15"/>
            <c:spPr>
              <a:solidFill>
                <a:schemeClr val="accent6">
                  <a:lumMod val="60000"/>
                  <a:lumOff val="40000"/>
                </a:schemeClr>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284E-4374-BFC8-B1158650BAA0}"/>
              </c:ext>
            </c:extLst>
          </c:dPt>
          <c:dPt>
            <c:idx val="1"/>
            <c:bubble3D val="0"/>
            <c:spPr>
              <a:solidFill>
                <a:srgbClr val="A84B2D"/>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284E-4374-BFC8-B1158650BAA0}"/>
              </c:ext>
            </c:extLst>
          </c:dPt>
          <c:dLbls>
            <c:dLbl>
              <c:idx val="0"/>
              <c:layout>
                <c:manualLayout>
                  <c:x val="0.14556447379561427"/>
                  <c:y val="-4.3081072150698467E-3"/>
                </c:manualLayout>
              </c:layout>
              <c:tx>
                <c:rich>
                  <a:bodyPr rot="0" spcFirstLastPara="1" vertOverflow="ellipsis" vert="horz" wrap="square" lIns="38100" tIns="19050" rIns="38100" bIns="19050" anchor="ctr" anchorCtr="1">
                    <a:spAutoFit/>
                  </a:bodyPr>
                  <a:lstStyle/>
                  <a:p>
                    <a:pPr>
                      <a:defRPr sz="60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416AF34B-F223-4FFE-9F40-5AE89788057C}" type="CATEGORYNAME">
                      <a:rPr lang="zh-TW" altLang="en-US" sz="6000" smtClean="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[類別名稱]</a:t>
                    </a:fld>
                    <a:r>
                      <a:rPr lang="zh-TW" altLang="en-US" sz="6000" baseline="0" dirty="0">
                        <a:solidFill>
                          <a:srgbClr val="A84B2D"/>
                        </a:solidFill>
                      </a:rPr>
                      <a:t> </a:t>
                    </a:r>
                  </a:p>
                  <a:p>
                    <a:pPr>
                      <a:defRPr sz="6000">
                        <a:solidFill>
                          <a:srgbClr val="A84B2D"/>
                        </a:solidFill>
                        <a:latin typeface="漢儀新蒂蠟筆體" panose="02000500000000000000" pitchFamily="2" charset="-120"/>
                        <a:ea typeface="漢儀新蒂蠟筆體" panose="02000500000000000000" pitchFamily="2" charset="-120"/>
                      </a:defRPr>
                    </a:pPr>
                    <a:fld id="{6F019DF6-CDAC-456A-9DE9-D2635DFFA2E2}" type="VALUE">
                      <a:rPr lang="en-US" altLang="zh-TW" sz="7200" baseline="0" smtClean="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[值]</a:t>
                    </a:fld>
                    <a:r>
                      <a:rPr lang="zh-TW" altLang="en-US" sz="7200" baseline="0" dirty="0">
                        <a:solidFill>
                          <a:srgbClr val="A84B2D"/>
                        </a:solidFill>
                      </a:rPr>
                      <a:t>人</a:t>
                    </a:r>
                    <a:r>
                      <a:rPr lang="en-US" altLang="zh-TW" sz="7200" baseline="0" dirty="0">
                        <a:solidFill>
                          <a:srgbClr val="A84B2D"/>
                        </a:solidFill>
                      </a:rPr>
                      <a:t>, </a:t>
                    </a:r>
                    <a:fld id="{85798796-308B-466E-98ED-A192DE3E2E51}" type="PERCENTAGE">
                      <a:rPr lang="en-US" altLang="zh-TW" sz="7200" baseline="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[百分比]</a:t>
                    </a:fld>
                    <a:endParaRPr lang="en-US" altLang="zh-TW" sz="7200" baseline="0" dirty="0">
                      <a:solidFill>
                        <a:srgbClr val="A84B2D"/>
                      </a:solidFill>
                    </a:endParaRPr>
                  </a:p>
                </c:rich>
              </c:tx>
              <c:spPr>
                <a:noFill/>
                <a:ln>
                  <a:noFill/>
                </a:ln>
                <a:effectLst/>
              </c:spPr>
              <c:txPr>
                <a:bodyPr rot="0" spcFirstLastPara="1" vertOverflow="ellipsis" vert="horz" wrap="square" lIns="38100" tIns="19050" rIns="38100" bIns="19050" anchor="ctr" anchorCtr="1">
                  <a:spAutoFit/>
                </a:bodyPr>
                <a:lstStyle/>
                <a:p>
                  <a:pPr>
                    <a:defRPr sz="60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dLblPos val="bestFit"/>
              <c:showLegendKey val="0"/>
              <c:showVal val="1"/>
              <c:showCatName val="1"/>
              <c:showSerName val="0"/>
              <c:showPercent val="1"/>
              <c:showBubbleSize val="0"/>
              <c:extLst>
                <c:ext xmlns:c15="http://schemas.microsoft.com/office/drawing/2012/chart" uri="{CE6537A1-D6FC-4f65-9D91-7224C49458BB}">
                  <c15:layout>
                    <c:manualLayout>
                      <c:w val="0.22556989247311829"/>
                      <c:h val="0.46297813954495942"/>
                    </c:manualLayout>
                  </c15:layout>
                  <c15:dlblFieldTable/>
                  <c15:showDataLabelsRange val="0"/>
                </c:ext>
                <c:ext xmlns:c16="http://schemas.microsoft.com/office/drawing/2014/chart" uri="{C3380CC4-5D6E-409C-BE32-E72D297353CC}">
                  <c16:uniqueId val="{00000001-284E-4374-BFC8-B1158650BAA0}"/>
                </c:ext>
              </c:extLst>
            </c:dLbl>
            <c:dLbl>
              <c:idx val="1"/>
              <c:layout>
                <c:manualLayout>
                  <c:x val="-2.0833333333333315E-2"/>
                  <c:y val="-2.7755575615628914E-17"/>
                </c:manualLayout>
              </c:layout>
              <c:tx>
                <c:rich>
                  <a:bodyPr rot="0" spcFirstLastPara="1" vertOverflow="ellipsis" vert="horz" wrap="square" lIns="38100" tIns="19050" rIns="38100" bIns="19050" anchor="ctr" anchorCtr="1">
                    <a:spAutoFit/>
                  </a:bodyPr>
                  <a:lstStyle/>
                  <a:p>
                    <a:pPr>
                      <a:defRPr sz="60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3A07EBAC-EC5C-48EC-8333-E44AB1234BE4}" type="CATEGORYNAME">
                      <a:rPr lang="zh-TW" altLang="en-US" sz="6000" smtClean="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[類別名稱]</a:t>
                    </a:fld>
                    <a:endParaRPr lang="zh-TW" altLang="en-US" sz="6000" baseline="0" dirty="0">
                      <a:solidFill>
                        <a:srgbClr val="A84B2D"/>
                      </a:solidFill>
                    </a:endParaRPr>
                  </a:p>
                  <a:p>
                    <a:pPr>
                      <a:defRPr sz="6000">
                        <a:solidFill>
                          <a:srgbClr val="A84B2D"/>
                        </a:solidFill>
                        <a:latin typeface="漢儀新蒂蠟筆體" panose="02000500000000000000" pitchFamily="2" charset="-120"/>
                        <a:ea typeface="漢儀新蒂蠟筆體" panose="02000500000000000000" pitchFamily="2" charset="-120"/>
                      </a:defRPr>
                    </a:pPr>
                    <a:r>
                      <a:rPr lang="zh-TW" altLang="en-US" sz="6000" baseline="0" dirty="0">
                        <a:solidFill>
                          <a:srgbClr val="A84B2D"/>
                        </a:solidFill>
                      </a:rPr>
                      <a:t> </a:t>
                    </a:r>
                    <a:fld id="{D9950446-AC75-40D6-A9CB-59D27E936F85}" type="VALUE">
                      <a:rPr lang="en-US" altLang="zh-TW" sz="7200" baseline="0" smtClean="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[值]</a:t>
                    </a:fld>
                    <a:r>
                      <a:rPr lang="zh-TW" altLang="en-US" sz="7200" baseline="0" dirty="0">
                        <a:solidFill>
                          <a:srgbClr val="A84B2D"/>
                        </a:solidFill>
                      </a:rPr>
                      <a:t>人</a:t>
                    </a:r>
                    <a:r>
                      <a:rPr lang="en-US" altLang="zh-TW" sz="7200" baseline="0" dirty="0">
                        <a:solidFill>
                          <a:srgbClr val="A84B2D"/>
                        </a:solidFill>
                      </a:rPr>
                      <a:t>, </a:t>
                    </a:r>
                    <a:fld id="{FF66E44D-8C0B-4182-990B-2EDF8A0889DE}" type="PERCENTAGE">
                      <a:rPr lang="en-US" altLang="zh-TW" sz="7200" baseline="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[百分比]</a:t>
                    </a:fld>
                    <a:endParaRPr lang="en-US" altLang="zh-TW" sz="7200" baseline="0" dirty="0">
                      <a:solidFill>
                        <a:srgbClr val="A84B2D"/>
                      </a:solidFill>
                    </a:endParaRPr>
                  </a:p>
                </c:rich>
              </c:tx>
              <c:spPr>
                <a:noFill/>
                <a:ln>
                  <a:noFill/>
                </a:ln>
                <a:effectLst/>
              </c:spPr>
              <c:txPr>
                <a:bodyPr rot="0" spcFirstLastPara="1" vertOverflow="ellipsis" vert="horz" wrap="square" lIns="38100" tIns="19050" rIns="38100" bIns="19050" anchor="ctr" anchorCtr="1">
                  <a:spAutoFit/>
                </a:bodyPr>
                <a:lstStyle/>
                <a:p>
                  <a:pPr>
                    <a:defRPr sz="60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dLblPos val="bestFit"/>
              <c:showLegendKey val="0"/>
              <c:showVal val="1"/>
              <c:showCatName val="1"/>
              <c:showSerName val="0"/>
              <c:showPercent val="1"/>
              <c:showBubbleSize val="0"/>
              <c:extLst>
                <c:ext xmlns:c15="http://schemas.microsoft.com/office/drawing/2012/chart" uri="{CE6537A1-D6FC-4f65-9D91-7224C49458BB}">
                  <c15:layout>
                    <c:manualLayout>
                      <c:w val="0.26227083333333334"/>
                      <c:h val="0.37202708471217594"/>
                    </c:manualLayout>
                  </c15:layout>
                  <c15:dlblFieldTable/>
                  <c15:showDataLabelsRange val="0"/>
                </c:ext>
                <c:ext xmlns:c16="http://schemas.microsoft.com/office/drawing/2014/chart" uri="{C3380CC4-5D6E-409C-BE32-E72D297353CC}">
                  <c16:uniqueId val="{00000003-284E-4374-BFC8-B1158650BAA0}"/>
                </c:ext>
              </c:extLst>
            </c:dLbl>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tx1"/>
                    </a:solidFill>
                    <a:latin typeface="漢儀新蒂蠟筆體" panose="02000500000000000000" pitchFamily="2" charset="-120"/>
                    <a:ea typeface="漢儀新蒂蠟筆體" panose="02000500000000000000" pitchFamily="2" charset="-120"/>
                    <a:cs typeface="+mn-cs"/>
                  </a:defRPr>
                </a:pPr>
                <a:endParaRPr lang="zh-TW"/>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工作表1!$A$2:$A$3</c:f>
              <c:strCache>
                <c:ptCount val="2"/>
                <c:pt idx="0">
                  <c:v>租房人數</c:v>
                </c:pt>
                <c:pt idx="1">
                  <c:v>沒租房人數</c:v>
                </c:pt>
              </c:strCache>
            </c:strRef>
          </c:cat>
          <c:val>
            <c:numRef>
              <c:f>工作表1!$B$2:$B$3</c:f>
              <c:numCache>
                <c:formatCode>General</c:formatCode>
                <c:ptCount val="2"/>
                <c:pt idx="0">
                  <c:v>62</c:v>
                </c:pt>
                <c:pt idx="1">
                  <c:v>16</c:v>
                </c:pt>
              </c:numCache>
            </c:numRef>
          </c:val>
          <c:extLst>
            <c:ext xmlns:c16="http://schemas.microsoft.com/office/drawing/2014/chart" uri="{C3380CC4-5D6E-409C-BE32-E72D297353CC}">
              <c16:uniqueId val="{00000000-161F-40E3-BDF4-363BA148D8ED}"/>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555220883534136"/>
          <c:y val="0.26315913316957829"/>
          <c:w val="0.41214859437751006"/>
          <c:h val="0.59839650145772594"/>
        </c:manualLayout>
      </c:layout>
      <c:doughnutChart>
        <c:varyColors val="1"/>
        <c:ser>
          <c:idx val="0"/>
          <c:order val="0"/>
          <c:tx>
            <c:strRef>
              <c:f>工作表1!$B$1</c:f>
              <c:strCache>
                <c:ptCount val="1"/>
                <c:pt idx="0">
                  <c:v>各平台缺點</c:v>
                </c:pt>
              </c:strCache>
            </c:strRef>
          </c:tx>
          <c:dPt>
            <c:idx val="0"/>
            <c:bubble3D val="0"/>
            <c:spPr>
              <a:solidFill>
                <a:srgbClr val="F48F1B"/>
              </a:solidFill>
              <a:ln w="19050">
                <a:solidFill>
                  <a:schemeClr val="lt1"/>
                </a:solidFill>
              </a:ln>
              <a:effectLst/>
            </c:spPr>
            <c:extLst>
              <c:ext xmlns:c16="http://schemas.microsoft.com/office/drawing/2014/chart" uri="{C3380CC4-5D6E-409C-BE32-E72D297353CC}">
                <c16:uniqueId val="{00000001-DA54-40BE-B94C-98B3A54E8500}"/>
              </c:ext>
            </c:extLst>
          </c:dPt>
          <c:dPt>
            <c:idx val="1"/>
            <c:bubble3D val="0"/>
            <c:spPr>
              <a:solidFill>
                <a:srgbClr val="F4A34A"/>
              </a:solidFill>
              <a:ln w="19050">
                <a:solidFill>
                  <a:schemeClr val="lt1"/>
                </a:solidFill>
              </a:ln>
              <a:effectLst/>
            </c:spPr>
            <c:extLst>
              <c:ext xmlns:c16="http://schemas.microsoft.com/office/drawing/2014/chart" uri="{C3380CC4-5D6E-409C-BE32-E72D297353CC}">
                <c16:uniqueId val="{00000003-DA54-40BE-B94C-98B3A54E8500}"/>
              </c:ext>
            </c:extLst>
          </c:dPt>
          <c:dPt>
            <c:idx val="2"/>
            <c:bubble3D val="0"/>
            <c:spPr>
              <a:solidFill>
                <a:srgbClr val="FAC790"/>
              </a:solidFill>
              <a:ln w="19050">
                <a:solidFill>
                  <a:schemeClr val="lt1"/>
                </a:solidFill>
              </a:ln>
              <a:effectLst/>
            </c:spPr>
            <c:extLst>
              <c:ext xmlns:c16="http://schemas.microsoft.com/office/drawing/2014/chart" uri="{C3380CC4-5D6E-409C-BE32-E72D297353CC}">
                <c16:uniqueId val="{00000005-DA54-40BE-B94C-98B3A54E8500}"/>
              </c:ext>
            </c:extLst>
          </c:dPt>
          <c:dPt>
            <c:idx val="3"/>
            <c:bubble3D val="0"/>
            <c:spPr>
              <a:solidFill>
                <a:srgbClr val="FBDEBC"/>
              </a:solidFill>
              <a:ln w="19050">
                <a:solidFill>
                  <a:schemeClr val="lt1"/>
                </a:solidFill>
              </a:ln>
              <a:effectLst/>
            </c:spPr>
            <c:extLst>
              <c:ext xmlns:c16="http://schemas.microsoft.com/office/drawing/2014/chart" uri="{C3380CC4-5D6E-409C-BE32-E72D297353CC}">
                <c16:uniqueId val="{00000007-DA54-40BE-B94C-98B3A54E8500}"/>
              </c:ext>
            </c:extLst>
          </c:dPt>
          <c:dLbls>
            <c:dLbl>
              <c:idx val="0"/>
              <c:layout>
                <c:manualLayout>
                  <c:x val="0.18324550169180645"/>
                  <c:y val="-0.15226854296274192"/>
                </c:manualLayout>
              </c:layout>
              <c:tx>
                <c:rich>
                  <a:bodyPr/>
                  <a:lstStyle/>
                  <a:p>
                    <a:fld id="{371045B4-149F-43BD-A15E-40403D158E7A}" type="CATEGORYNAME">
                      <a:rPr lang="zh-TW" altLang="en-US" sz="4800" smtClean="0"/>
                      <a:pPr/>
                      <a:t>[類別名稱]</a:t>
                    </a:fld>
                    <a:r>
                      <a:rPr lang="zh-TW" altLang="en-US" sz="4800" baseline="0" dirty="0"/>
                      <a:t> </a:t>
                    </a:r>
                  </a:p>
                  <a:p>
                    <a:fld id="{3C295577-0DE4-4ED7-B7F8-BC4786F484E6}" type="VALUE">
                      <a:rPr lang="en-US" altLang="zh-TW" sz="7200" baseline="0" smtClean="0"/>
                      <a:pPr/>
                      <a:t>[值]</a:t>
                    </a:fld>
                    <a:r>
                      <a:rPr lang="en-US" altLang="zh-TW" sz="7200" baseline="0" dirty="0"/>
                      <a:t>, </a:t>
                    </a:r>
                    <a:fld id="{774F630C-BE41-4B08-93AE-70EC08AAD045}" type="PERCENTAGE">
                      <a:rPr lang="en-US" altLang="zh-TW" sz="7200" baseline="0"/>
                      <a:pPr/>
                      <a:t>[百分比]</a:t>
                    </a:fld>
                    <a:endParaRPr lang="en-US" altLang="zh-TW" sz="7200" baseline="0" dirty="0"/>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54-40BE-B94C-98B3A54E8500}"/>
                </c:ext>
              </c:extLst>
            </c:dLbl>
            <c:dLbl>
              <c:idx val="1"/>
              <c:layout>
                <c:manualLayout>
                  <c:x val="0.27476156594883472"/>
                  <c:y val="5.0409999770436857E-2"/>
                </c:manualLayout>
              </c:layout>
              <c:tx>
                <c:rich>
                  <a:bodyPr/>
                  <a:lstStyle/>
                  <a:p>
                    <a:fld id="{6D448821-9B0E-4FAE-8100-539A8BB26356}" type="CATEGORYNAME">
                      <a:rPr lang="zh-TW" altLang="en-US" smtClean="0"/>
                      <a:pPr/>
                      <a:t>[類別名稱]</a:t>
                    </a:fld>
                    <a:endParaRPr lang="zh-TW" altLang="en-US" baseline="0" dirty="0"/>
                  </a:p>
                  <a:p>
                    <a:r>
                      <a:rPr lang="zh-TW" altLang="en-US" baseline="0" dirty="0"/>
                      <a:t> </a:t>
                    </a:r>
                    <a:fld id="{FC666FB5-342B-4F78-8765-77856DBBE315}" type="VALUE">
                      <a:rPr lang="en-US" altLang="zh-TW" sz="7200" baseline="0"/>
                      <a:pPr/>
                      <a:t>[值]</a:t>
                    </a:fld>
                    <a:r>
                      <a:rPr lang="en-US" altLang="zh-TW" sz="7200" baseline="0" dirty="0"/>
                      <a:t>, </a:t>
                    </a:r>
                    <a:fld id="{27069BC1-46B1-499D-8847-0802C1D50F1C}" type="PERCENTAGE">
                      <a:rPr lang="en-US" altLang="zh-TW" sz="7200" baseline="0"/>
                      <a:pPr/>
                      <a:t>[百分比]</a:t>
                    </a:fld>
                    <a:endParaRPr lang="en-US" altLang="zh-TW" sz="7200" baseline="0" dirty="0"/>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A54-40BE-B94C-98B3A54E8500}"/>
                </c:ext>
              </c:extLst>
            </c:dLbl>
            <c:dLbl>
              <c:idx val="2"/>
              <c:layout>
                <c:manualLayout>
                  <c:x val="-0.21813502039654681"/>
                  <c:y val="0.29543100479786966"/>
                </c:manualLayout>
              </c:layout>
              <c:tx>
                <c:rich>
                  <a:bodyPr rot="0" spcFirstLastPara="1" vertOverflow="ellipsis" vert="horz" wrap="square" lIns="38100" tIns="19050" rIns="38100" bIns="19050" anchor="ctr" anchorCtr="1">
                    <a:no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C645FDEA-A37F-47F7-AB30-EC49F40B70EE}" type="CATEGORYNAME">
                      <a:rPr lang="zh-TW" altLang="en-US" sz="4800" smtClean="0"/>
                      <a:pPr>
                        <a:defRPr sz="4800">
                          <a:solidFill>
                            <a:srgbClr val="A84B2D"/>
                          </a:solidFill>
                          <a:latin typeface="漢儀新蒂蠟筆體" panose="02000500000000000000" pitchFamily="2" charset="-120"/>
                          <a:ea typeface="漢儀新蒂蠟筆體" panose="02000500000000000000" pitchFamily="2" charset="-120"/>
                        </a:defRPr>
                      </a:pPr>
                      <a:t>[類別名稱]</a:t>
                    </a:fld>
                    <a:r>
                      <a:rPr lang="zh-TW" altLang="en-US" sz="4800" baseline="0" dirty="0"/>
                      <a:t> </a:t>
                    </a:r>
                  </a:p>
                  <a:p>
                    <a:pPr>
                      <a:defRPr sz="4800">
                        <a:solidFill>
                          <a:srgbClr val="A84B2D"/>
                        </a:solidFill>
                        <a:latin typeface="漢儀新蒂蠟筆體" panose="02000500000000000000" pitchFamily="2" charset="-120"/>
                        <a:ea typeface="漢儀新蒂蠟筆體" panose="02000500000000000000" pitchFamily="2" charset="-120"/>
                      </a:defRPr>
                    </a:pPr>
                    <a:fld id="{AA8CFC0A-9504-4716-B512-B7FB74F62285}" type="VALUE">
                      <a:rPr lang="en-US" altLang="zh-TW" sz="7200" baseline="0" smtClean="0"/>
                      <a:pPr>
                        <a:defRPr sz="4800">
                          <a:solidFill>
                            <a:srgbClr val="A84B2D"/>
                          </a:solidFill>
                          <a:latin typeface="漢儀新蒂蠟筆體" panose="02000500000000000000" pitchFamily="2" charset="-120"/>
                          <a:ea typeface="漢儀新蒂蠟筆體" panose="02000500000000000000" pitchFamily="2" charset="-120"/>
                        </a:defRPr>
                      </a:pPr>
                      <a:t>[值]</a:t>
                    </a:fld>
                    <a:r>
                      <a:rPr lang="en-US" altLang="zh-TW" sz="7200" baseline="0" dirty="0"/>
                      <a:t>, </a:t>
                    </a:r>
                    <a:fld id="{2BB15571-C072-46A6-820A-EE52EFF879FE}" type="PERCENTAGE">
                      <a:rPr lang="en-US" altLang="zh-TW" sz="7200" baseline="0"/>
                      <a:pPr>
                        <a:defRPr sz="4800">
                          <a:solidFill>
                            <a:srgbClr val="A84B2D"/>
                          </a:solidFill>
                          <a:latin typeface="漢儀新蒂蠟筆體" panose="02000500000000000000" pitchFamily="2" charset="-120"/>
                          <a:ea typeface="漢儀新蒂蠟筆體" panose="02000500000000000000" pitchFamily="2" charset="-120"/>
                        </a:defRPr>
                      </a:pPr>
                      <a:t>[百分比]</a:t>
                    </a:fld>
                    <a:endParaRPr lang="en-US" altLang="zh-TW" sz="7200" baseline="0" dirty="0"/>
                  </a:p>
                </c:rich>
              </c:tx>
              <c:spPr>
                <a:noFill/>
                <a:ln>
                  <a:noFill/>
                </a:ln>
                <a:effectLst/>
              </c:spPr>
              <c:txPr>
                <a:bodyPr rot="0" spcFirstLastPara="1" vertOverflow="ellipsis" vert="horz" wrap="square" lIns="38100" tIns="19050" rIns="38100" bIns="19050" anchor="ctr" anchorCtr="1">
                  <a:no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showLegendKey val="0"/>
              <c:showVal val="1"/>
              <c:showCatName val="1"/>
              <c:showSerName val="0"/>
              <c:showPercent val="1"/>
              <c:showBubbleSize val="0"/>
              <c:extLst>
                <c:ext xmlns:c15="http://schemas.microsoft.com/office/drawing/2012/chart" uri="{CE6537A1-D6FC-4f65-9D91-7224C49458BB}">
                  <c15:layout>
                    <c:manualLayout>
                      <c:w val="0.30729050058501722"/>
                      <c:h val="0.28272812837170863"/>
                    </c:manualLayout>
                  </c15:layout>
                  <c15:dlblFieldTable/>
                  <c15:showDataLabelsRange val="0"/>
                </c:ext>
                <c:ext xmlns:c16="http://schemas.microsoft.com/office/drawing/2014/chart" uri="{C3380CC4-5D6E-409C-BE32-E72D297353CC}">
                  <c16:uniqueId val="{00000005-DA54-40BE-B94C-98B3A54E8500}"/>
                </c:ext>
              </c:extLst>
            </c:dLbl>
            <c:dLbl>
              <c:idx val="3"/>
              <c:layout>
                <c:manualLayout>
                  <c:x val="-0.26606429655630398"/>
                  <c:y val="-8.0174927113702651E-2"/>
                </c:manualLayout>
              </c:layout>
              <c:tx>
                <c:rich>
                  <a:bodyPr rot="0" spcFirstLastPara="1" vertOverflow="ellipsis" vert="horz" wrap="square" lIns="38100" tIns="19050" rIns="38100" bIns="19050" anchor="ctr" anchorCtr="1">
                    <a:no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C24DBD3B-B3F6-47FA-B70C-22C763E1C66F}" type="CATEGORYNAME">
                      <a:rPr lang="zh-TW" altLang="en-US" sz="4800" smtClean="0"/>
                      <a:pPr>
                        <a:defRPr sz="4800">
                          <a:solidFill>
                            <a:srgbClr val="A84B2D"/>
                          </a:solidFill>
                          <a:latin typeface="漢儀新蒂蠟筆體" panose="02000500000000000000" pitchFamily="2" charset="-120"/>
                          <a:ea typeface="漢儀新蒂蠟筆體" panose="02000500000000000000" pitchFamily="2" charset="-120"/>
                        </a:defRPr>
                      </a:pPr>
                      <a:t>[類別名稱]</a:t>
                    </a:fld>
                    <a:endParaRPr lang="zh-TW" altLang="en-US" sz="4800" baseline="0" dirty="0"/>
                  </a:p>
                  <a:p>
                    <a:pPr>
                      <a:defRPr sz="4800">
                        <a:solidFill>
                          <a:srgbClr val="A84B2D"/>
                        </a:solidFill>
                        <a:latin typeface="漢儀新蒂蠟筆體" panose="02000500000000000000" pitchFamily="2" charset="-120"/>
                        <a:ea typeface="漢儀新蒂蠟筆體" panose="02000500000000000000" pitchFamily="2" charset="-120"/>
                      </a:defRPr>
                    </a:pPr>
                    <a:r>
                      <a:rPr lang="zh-TW" altLang="en-US" sz="4800" baseline="0" dirty="0"/>
                      <a:t> </a:t>
                    </a:r>
                    <a:fld id="{C6837B76-0CE2-4F6B-BB3F-488A084CFF55}" type="VALUE">
                      <a:rPr lang="en-US" altLang="zh-TW" sz="7200" baseline="0"/>
                      <a:pPr>
                        <a:defRPr sz="4800">
                          <a:solidFill>
                            <a:srgbClr val="A84B2D"/>
                          </a:solidFill>
                          <a:latin typeface="漢儀新蒂蠟筆體" panose="02000500000000000000" pitchFamily="2" charset="-120"/>
                          <a:ea typeface="漢儀新蒂蠟筆體" panose="02000500000000000000" pitchFamily="2" charset="-120"/>
                        </a:defRPr>
                      </a:pPr>
                      <a:t>[值]</a:t>
                    </a:fld>
                    <a:r>
                      <a:rPr lang="en-US" altLang="zh-TW" sz="7200" baseline="0" dirty="0"/>
                      <a:t>, </a:t>
                    </a:r>
                    <a:fld id="{B9A8CA7D-7EA0-4376-85BC-D01009AA2B6C}" type="PERCENTAGE">
                      <a:rPr lang="en-US" altLang="zh-TW" sz="7200" baseline="0"/>
                      <a:pPr>
                        <a:defRPr sz="4800">
                          <a:solidFill>
                            <a:srgbClr val="A84B2D"/>
                          </a:solidFill>
                          <a:latin typeface="漢儀新蒂蠟筆體" panose="02000500000000000000" pitchFamily="2" charset="-120"/>
                          <a:ea typeface="漢儀新蒂蠟筆體" panose="02000500000000000000" pitchFamily="2" charset="-120"/>
                        </a:defRPr>
                      </a:pPr>
                      <a:t>[百分比]</a:t>
                    </a:fld>
                    <a:endParaRPr lang="en-US" altLang="zh-TW" sz="7200" baseline="0" dirty="0"/>
                  </a:p>
                </c:rich>
              </c:tx>
              <c:spPr>
                <a:noFill/>
                <a:ln>
                  <a:noFill/>
                </a:ln>
                <a:effectLst/>
              </c:spPr>
              <c:txPr>
                <a:bodyPr rot="0" spcFirstLastPara="1" vertOverflow="ellipsis" vert="horz" wrap="square" lIns="38100" tIns="19050" rIns="38100" bIns="19050" anchor="ctr" anchorCtr="1">
                  <a:no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showLegendKey val="0"/>
              <c:showVal val="1"/>
              <c:showCatName val="1"/>
              <c:showSerName val="0"/>
              <c:showPercent val="1"/>
              <c:showBubbleSize val="0"/>
              <c:extLst>
                <c:ext xmlns:c15="http://schemas.microsoft.com/office/drawing/2012/chart" uri="{CE6537A1-D6FC-4f65-9D91-7224C49458BB}">
                  <c15:layout>
                    <c:manualLayout>
                      <c:w val="0.31553212851405621"/>
                      <c:h val="0.28016034985422739"/>
                    </c:manualLayout>
                  </c15:layout>
                  <c15:dlblFieldTable/>
                  <c15:showDataLabelsRange val="0"/>
                </c:ext>
                <c:ext xmlns:c16="http://schemas.microsoft.com/office/drawing/2014/chart" uri="{C3380CC4-5D6E-409C-BE32-E72D297353CC}">
                  <c16:uniqueId val="{00000007-DA54-40BE-B94C-98B3A54E8500}"/>
                </c:ext>
              </c:extLst>
            </c:dLbl>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showLegendKey val="0"/>
            <c:showVal val="1"/>
            <c:showCatName val="1"/>
            <c:showSerName val="0"/>
            <c:showPercent val="1"/>
            <c:showBubbleSize val="0"/>
            <c:showLeaderLines val="1"/>
            <c:leaderLines>
              <c:spPr>
                <a:ln w="12700" cap="flat" cmpd="sng" algn="ctr">
                  <a:solidFill>
                    <a:schemeClr val="bg1">
                      <a:lumMod val="50000"/>
                    </a:schemeClr>
                  </a:solidFill>
                  <a:round/>
                </a:ln>
                <a:effectLst/>
              </c:spPr>
            </c:leaderLines>
            <c:extLst>
              <c:ext xmlns:c15="http://schemas.microsoft.com/office/drawing/2012/chart" uri="{CE6537A1-D6FC-4f65-9D91-7224C49458BB}"/>
            </c:extLst>
          </c:dLbls>
          <c:cat>
            <c:strRef>
              <c:f>工作表1!$A$2:$A$5</c:f>
              <c:strCache>
                <c:ptCount val="4"/>
                <c:pt idx="0">
                  <c:v>重複刊登</c:v>
                </c:pt>
                <c:pt idx="1">
                  <c:v>無過濾房源</c:v>
                </c:pt>
                <c:pt idx="2">
                  <c:v>篩選功能不完善</c:v>
                </c:pt>
                <c:pt idx="3">
                  <c:v>房仲騷擾</c:v>
                </c:pt>
              </c:strCache>
            </c:strRef>
          </c:cat>
          <c:val>
            <c:numRef>
              <c:f>工作表1!$B$2:$B$5</c:f>
              <c:numCache>
                <c:formatCode>General</c:formatCode>
                <c:ptCount val="4"/>
                <c:pt idx="0">
                  <c:v>26</c:v>
                </c:pt>
                <c:pt idx="1">
                  <c:v>32</c:v>
                </c:pt>
                <c:pt idx="2">
                  <c:v>26</c:v>
                </c:pt>
                <c:pt idx="3">
                  <c:v>6</c:v>
                </c:pt>
              </c:numCache>
            </c:numRef>
          </c:val>
          <c:extLst>
            <c:ext xmlns:c16="http://schemas.microsoft.com/office/drawing/2014/chart" uri="{C3380CC4-5D6E-409C-BE32-E72D297353CC}">
              <c16:uniqueId val="{00000008-DA54-40BE-B94C-98B3A54E8500}"/>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EB8A40-3198-46AE-8D31-6A9E50665578}" type="doc">
      <dgm:prSet loTypeId="urn:microsoft.com/office/officeart/2005/8/layout/pyramid1" loCatId="pyramid" qsTypeId="urn:microsoft.com/office/officeart/2005/8/quickstyle/simple2" qsCatId="simple" csTypeId="urn:microsoft.com/office/officeart/2005/8/colors/accent1_2" csCatId="accent1" phldr="1"/>
      <dgm:spPr/>
    </dgm:pt>
    <dgm:pt modelId="{35898105-AB58-4AC2-B28C-AD512375D085}">
      <dgm:prSet phldrT="[文字]" custT="1"/>
      <dgm:spPr>
        <a:solidFill>
          <a:srgbClr val="FBDEBC"/>
        </a:solidFill>
      </dgm:spPr>
      <dgm:t>
        <a:bodyPr/>
        <a:lstStyle/>
        <a:p>
          <a:pPr algn="ctr"/>
          <a:endParaRPr lang="en-US" altLang="zh-TW" sz="8000" dirty="0">
            <a:latin typeface="漢儀新蒂蠟筆體" panose="02000500000000000000" pitchFamily="2" charset="-120"/>
            <a:ea typeface="漢儀新蒂蠟筆體" panose="02000500000000000000" pitchFamily="2" charset="-120"/>
          </a:endParaRPr>
        </a:p>
        <a:p>
          <a:pPr algn="ctr"/>
          <a:r>
            <a:rPr lang="zh-TW" altLang="en-US" sz="8000" dirty="0">
              <a:solidFill>
                <a:srgbClr val="A84B2D"/>
              </a:solidFill>
              <a:latin typeface="漢儀新蒂蠟筆體" panose="02000500000000000000" pitchFamily="2" charset="-120"/>
              <a:ea typeface="漢儀新蒂蠟筆體" panose="02000500000000000000" pitchFamily="2" charset="-120"/>
            </a:rPr>
            <a:t>成交收入</a:t>
          </a:r>
        </a:p>
      </dgm:t>
    </dgm:pt>
    <dgm:pt modelId="{6A548CE6-E082-4565-8A5C-E937BEAC80A5}" type="parTrans" cxnId="{AF94AD4B-A4CD-4EBE-864A-6F101E7EEDE2}">
      <dgm:prSet/>
      <dgm:spPr/>
      <dgm:t>
        <a:bodyPr/>
        <a:lstStyle/>
        <a:p>
          <a:endParaRPr lang="zh-TW" altLang="en-US" sz="2400"/>
        </a:p>
      </dgm:t>
    </dgm:pt>
    <dgm:pt modelId="{8DAB8D25-0BF5-4DAE-835D-CA2D838F5EC1}" type="sibTrans" cxnId="{AF94AD4B-A4CD-4EBE-864A-6F101E7EEDE2}">
      <dgm:prSet/>
      <dgm:spPr/>
      <dgm:t>
        <a:bodyPr/>
        <a:lstStyle/>
        <a:p>
          <a:endParaRPr lang="zh-TW" altLang="en-US" sz="2400"/>
        </a:p>
      </dgm:t>
    </dgm:pt>
    <dgm:pt modelId="{FF990EBF-C3BC-47BD-8029-AD8C1297DEF6}">
      <dgm:prSet phldrT="[文字]" custT="1"/>
      <dgm:spPr>
        <a:solidFill>
          <a:srgbClr val="FAC790"/>
        </a:solidFill>
      </dgm:spPr>
      <dgm:t>
        <a:bodyPr/>
        <a:lstStyle/>
        <a:p>
          <a:endParaRPr lang="en-US" altLang="zh-TW" sz="8000" dirty="0">
            <a:latin typeface="漢儀新蒂蠟筆體" panose="02000500000000000000" pitchFamily="2" charset="-120"/>
            <a:ea typeface="漢儀新蒂蠟筆體" panose="02000500000000000000" pitchFamily="2" charset="-120"/>
          </a:endParaRPr>
        </a:p>
        <a:p>
          <a:r>
            <a:rPr lang="zh-TW" altLang="en-US" sz="8000" dirty="0">
              <a:solidFill>
                <a:srgbClr val="A84B2D"/>
              </a:solidFill>
              <a:latin typeface="漢儀新蒂蠟筆體" panose="02000500000000000000" pitchFamily="2" charset="-120"/>
              <a:ea typeface="漢儀新蒂蠟筆體" panose="02000500000000000000" pitchFamily="2" charset="-120"/>
            </a:rPr>
            <a:t>廣告收入</a:t>
          </a:r>
        </a:p>
      </dgm:t>
    </dgm:pt>
    <dgm:pt modelId="{8B8C8436-A988-4C42-B657-D4B5711680B4}" type="parTrans" cxnId="{0795627D-3E6E-4D46-B9E9-108F143332CE}">
      <dgm:prSet/>
      <dgm:spPr/>
      <dgm:t>
        <a:bodyPr/>
        <a:lstStyle/>
        <a:p>
          <a:endParaRPr lang="zh-TW" altLang="en-US" sz="2400"/>
        </a:p>
      </dgm:t>
    </dgm:pt>
    <dgm:pt modelId="{01A68391-6416-41CC-9E3F-A96E82AFB025}" type="sibTrans" cxnId="{0795627D-3E6E-4D46-B9E9-108F143332CE}">
      <dgm:prSet/>
      <dgm:spPr/>
      <dgm:t>
        <a:bodyPr/>
        <a:lstStyle/>
        <a:p>
          <a:endParaRPr lang="zh-TW" altLang="en-US" sz="2400"/>
        </a:p>
      </dgm:t>
    </dgm:pt>
    <dgm:pt modelId="{B49EDAD0-68A5-4F24-BB09-6FCC4F198890}">
      <dgm:prSet phldrT="[文字]" custT="1"/>
      <dgm:spPr>
        <a:solidFill>
          <a:srgbClr val="F4A34A"/>
        </a:solidFill>
      </dgm:spPr>
      <dgm:t>
        <a:bodyPr/>
        <a:lstStyle/>
        <a:p>
          <a:endParaRPr lang="en-US" altLang="zh-TW" sz="6600" dirty="0">
            <a:latin typeface="漢儀新蒂蠟筆體" panose="02000500000000000000" pitchFamily="2" charset="-120"/>
            <a:ea typeface="漢儀新蒂蠟筆體" panose="02000500000000000000" pitchFamily="2" charset="-120"/>
          </a:endParaRPr>
        </a:p>
        <a:p>
          <a:r>
            <a:rPr lang="zh-TW" altLang="en-US" sz="8000" dirty="0">
              <a:solidFill>
                <a:srgbClr val="A84B2D"/>
              </a:solidFill>
              <a:latin typeface="漢儀新蒂蠟筆體" panose="02000500000000000000" pitchFamily="2" charset="-120"/>
              <a:ea typeface="漢儀新蒂蠟筆體" panose="02000500000000000000" pitchFamily="2" charset="-120"/>
            </a:rPr>
            <a:t>刊登收入</a:t>
          </a:r>
        </a:p>
      </dgm:t>
    </dgm:pt>
    <dgm:pt modelId="{F3672637-45AD-4A57-A066-057E1DFB6C8E}" type="parTrans" cxnId="{C60AB39C-2E90-4334-91EA-D054805269A2}">
      <dgm:prSet/>
      <dgm:spPr/>
      <dgm:t>
        <a:bodyPr/>
        <a:lstStyle/>
        <a:p>
          <a:endParaRPr lang="zh-TW" altLang="en-US" sz="2400"/>
        </a:p>
      </dgm:t>
    </dgm:pt>
    <dgm:pt modelId="{4ECE7FCD-A7B4-437C-843C-D78C568CB8AA}" type="sibTrans" cxnId="{C60AB39C-2E90-4334-91EA-D054805269A2}">
      <dgm:prSet/>
      <dgm:spPr/>
      <dgm:t>
        <a:bodyPr/>
        <a:lstStyle/>
        <a:p>
          <a:endParaRPr lang="zh-TW" altLang="en-US" sz="2400"/>
        </a:p>
      </dgm:t>
    </dgm:pt>
    <dgm:pt modelId="{5F5793B7-0232-4D74-BB7C-725ED2BE479E}" type="pres">
      <dgm:prSet presAssocID="{AAEB8A40-3198-46AE-8D31-6A9E50665578}" presName="Name0" presStyleCnt="0">
        <dgm:presLayoutVars>
          <dgm:dir/>
          <dgm:animLvl val="lvl"/>
          <dgm:resizeHandles val="exact"/>
        </dgm:presLayoutVars>
      </dgm:prSet>
      <dgm:spPr/>
    </dgm:pt>
    <dgm:pt modelId="{00F913A0-069A-4DFB-A29C-9E1F229CF3B4}" type="pres">
      <dgm:prSet presAssocID="{35898105-AB58-4AC2-B28C-AD512375D085}" presName="Name8" presStyleCnt="0"/>
      <dgm:spPr/>
    </dgm:pt>
    <dgm:pt modelId="{7576EBB3-A6BF-47FB-8E3B-8DCFDEA89A2B}" type="pres">
      <dgm:prSet presAssocID="{35898105-AB58-4AC2-B28C-AD512375D085}" presName="level" presStyleLbl="node1" presStyleIdx="0" presStyleCnt="3">
        <dgm:presLayoutVars>
          <dgm:chMax val="1"/>
          <dgm:bulletEnabled val="1"/>
        </dgm:presLayoutVars>
      </dgm:prSet>
      <dgm:spPr/>
    </dgm:pt>
    <dgm:pt modelId="{0C3A68E9-DB7B-425E-84B4-C75AFF15BEB5}" type="pres">
      <dgm:prSet presAssocID="{35898105-AB58-4AC2-B28C-AD512375D085}" presName="levelTx" presStyleLbl="revTx" presStyleIdx="0" presStyleCnt="0">
        <dgm:presLayoutVars>
          <dgm:chMax val="1"/>
          <dgm:bulletEnabled val="1"/>
        </dgm:presLayoutVars>
      </dgm:prSet>
      <dgm:spPr/>
    </dgm:pt>
    <dgm:pt modelId="{786F8A7A-2C53-4769-BD9E-F3AB8938BC27}" type="pres">
      <dgm:prSet presAssocID="{FF990EBF-C3BC-47BD-8029-AD8C1297DEF6}" presName="Name8" presStyleCnt="0"/>
      <dgm:spPr/>
    </dgm:pt>
    <dgm:pt modelId="{1C0ED168-843C-444E-A016-E0D1D08FC341}" type="pres">
      <dgm:prSet presAssocID="{FF990EBF-C3BC-47BD-8029-AD8C1297DEF6}" presName="level" presStyleLbl="node1" presStyleIdx="1" presStyleCnt="3">
        <dgm:presLayoutVars>
          <dgm:chMax val="1"/>
          <dgm:bulletEnabled val="1"/>
        </dgm:presLayoutVars>
      </dgm:prSet>
      <dgm:spPr/>
    </dgm:pt>
    <dgm:pt modelId="{0A778CFE-7208-49A3-A1AB-CBBE618E39C5}" type="pres">
      <dgm:prSet presAssocID="{FF990EBF-C3BC-47BD-8029-AD8C1297DEF6}" presName="levelTx" presStyleLbl="revTx" presStyleIdx="0" presStyleCnt="0">
        <dgm:presLayoutVars>
          <dgm:chMax val="1"/>
          <dgm:bulletEnabled val="1"/>
        </dgm:presLayoutVars>
      </dgm:prSet>
      <dgm:spPr/>
    </dgm:pt>
    <dgm:pt modelId="{0744FB07-D54B-4906-8C12-57B762C9BF18}" type="pres">
      <dgm:prSet presAssocID="{B49EDAD0-68A5-4F24-BB09-6FCC4F198890}" presName="Name8" presStyleCnt="0"/>
      <dgm:spPr/>
    </dgm:pt>
    <dgm:pt modelId="{3A6E1DDB-37E8-433D-8D34-D79AF18B219F}" type="pres">
      <dgm:prSet presAssocID="{B49EDAD0-68A5-4F24-BB09-6FCC4F198890}" presName="level" presStyleLbl="node1" presStyleIdx="2" presStyleCnt="3">
        <dgm:presLayoutVars>
          <dgm:chMax val="1"/>
          <dgm:bulletEnabled val="1"/>
        </dgm:presLayoutVars>
      </dgm:prSet>
      <dgm:spPr/>
    </dgm:pt>
    <dgm:pt modelId="{5DABDA67-58D9-4D57-8806-EB7B0CCA5DAC}" type="pres">
      <dgm:prSet presAssocID="{B49EDAD0-68A5-4F24-BB09-6FCC4F198890}" presName="levelTx" presStyleLbl="revTx" presStyleIdx="0" presStyleCnt="0">
        <dgm:presLayoutVars>
          <dgm:chMax val="1"/>
          <dgm:bulletEnabled val="1"/>
        </dgm:presLayoutVars>
      </dgm:prSet>
      <dgm:spPr/>
    </dgm:pt>
  </dgm:ptLst>
  <dgm:cxnLst>
    <dgm:cxn modelId="{0A6EDE1F-BAEE-4F9D-8937-8B9326EF2292}" type="presOf" srcId="{FF990EBF-C3BC-47BD-8029-AD8C1297DEF6}" destId="{1C0ED168-843C-444E-A016-E0D1D08FC341}" srcOrd="0" destOrd="0" presId="urn:microsoft.com/office/officeart/2005/8/layout/pyramid1"/>
    <dgm:cxn modelId="{AF94AD4B-A4CD-4EBE-864A-6F101E7EEDE2}" srcId="{AAEB8A40-3198-46AE-8D31-6A9E50665578}" destId="{35898105-AB58-4AC2-B28C-AD512375D085}" srcOrd="0" destOrd="0" parTransId="{6A548CE6-E082-4565-8A5C-E937BEAC80A5}" sibTransId="{8DAB8D25-0BF5-4DAE-835D-CA2D838F5EC1}"/>
    <dgm:cxn modelId="{37E7F74F-B5DD-498D-9876-8024573ED0B5}" type="presOf" srcId="{B49EDAD0-68A5-4F24-BB09-6FCC4F198890}" destId="{5DABDA67-58D9-4D57-8806-EB7B0CCA5DAC}" srcOrd="1" destOrd="0" presId="urn:microsoft.com/office/officeart/2005/8/layout/pyramid1"/>
    <dgm:cxn modelId="{A3744854-E9FA-43D0-82D9-F8CD3CA1829F}" type="presOf" srcId="{35898105-AB58-4AC2-B28C-AD512375D085}" destId="{0C3A68E9-DB7B-425E-84B4-C75AFF15BEB5}" srcOrd="1" destOrd="0" presId="urn:microsoft.com/office/officeart/2005/8/layout/pyramid1"/>
    <dgm:cxn modelId="{0795627D-3E6E-4D46-B9E9-108F143332CE}" srcId="{AAEB8A40-3198-46AE-8D31-6A9E50665578}" destId="{FF990EBF-C3BC-47BD-8029-AD8C1297DEF6}" srcOrd="1" destOrd="0" parTransId="{8B8C8436-A988-4C42-B657-D4B5711680B4}" sibTransId="{01A68391-6416-41CC-9E3F-A96E82AFB025}"/>
    <dgm:cxn modelId="{4251FF8D-7D2E-4FAC-8FA4-9C386B5584AA}" type="presOf" srcId="{B49EDAD0-68A5-4F24-BB09-6FCC4F198890}" destId="{3A6E1DDB-37E8-433D-8D34-D79AF18B219F}" srcOrd="0" destOrd="0" presId="urn:microsoft.com/office/officeart/2005/8/layout/pyramid1"/>
    <dgm:cxn modelId="{C60AB39C-2E90-4334-91EA-D054805269A2}" srcId="{AAEB8A40-3198-46AE-8D31-6A9E50665578}" destId="{B49EDAD0-68A5-4F24-BB09-6FCC4F198890}" srcOrd="2" destOrd="0" parTransId="{F3672637-45AD-4A57-A066-057E1DFB6C8E}" sibTransId="{4ECE7FCD-A7B4-437C-843C-D78C568CB8AA}"/>
    <dgm:cxn modelId="{337B64BC-D50E-4188-9409-C1D54AEB0BA4}" type="presOf" srcId="{AAEB8A40-3198-46AE-8D31-6A9E50665578}" destId="{5F5793B7-0232-4D74-BB7C-725ED2BE479E}" srcOrd="0" destOrd="0" presId="urn:microsoft.com/office/officeart/2005/8/layout/pyramid1"/>
    <dgm:cxn modelId="{D97E23E9-3104-49F0-A68E-8A96D2A0D132}" type="presOf" srcId="{35898105-AB58-4AC2-B28C-AD512375D085}" destId="{7576EBB3-A6BF-47FB-8E3B-8DCFDEA89A2B}" srcOrd="0" destOrd="0" presId="urn:microsoft.com/office/officeart/2005/8/layout/pyramid1"/>
    <dgm:cxn modelId="{C26FBAF9-AEB9-417A-8A3D-497BE5C6E3C1}" type="presOf" srcId="{FF990EBF-C3BC-47BD-8029-AD8C1297DEF6}" destId="{0A778CFE-7208-49A3-A1AB-CBBE618E39C5}" srcOrd="1" destOrd="0" presId="urn:microsoft.com/office/officeart/2005/8/layout/pyramid1"/>
    <dgm:cxn modelId="{520DE680-26C7-4DE3-ACFF-80C369908B1D}" type="presParOf" srcId="{5F5793B7-0232-4D74-BB7C-725ED2BE479E}" destId="{00F913A0-069A-4DFB-A29C-9E1F229CF3B4}" srcOrd="0" destOrd="0" presId="urn:microsoft.com/office/officeart/2005/8/layout/pyramid1"/>
    <dgm:cxn modelId="{FB499507-F957-4EE5-9F44-CD362F326699}" type="presParOf" srcId="{00F913A0-069A-4DFB-A29C-9E1F229CF3B4}" destId="{7576EBB3-A6BF-47FB-8E3B-8DCFDEA89A2B}" srcOrd="0" destOrd="0" presId="urn:microsoft.com/office/officeart/2005/8/layout/pyramid1"/>
    <dgm:cxn modelId="{36D476FC-4E0E-405C-A848-43B5D35E6D2B}" type="presParOf" srcId="{00F913A0-069A-4DFB-A29C-9E1F229CF3B4}" destId="{0C3A68E9-DB7B-425E-84B4-C75AFF15BEB5}" srcOrd="1" destOrd="0" presId="urn:microsoft.com/office/officeart/2005/8/layout/pyramid1"/>
    <dgm:cxn modelId="{6669310B-1166-4673-85DA-F98158C7F7F1}" type="presParOf" srcId="{5F5793B7-0232-4D74-BB7C-725ED2BE479E}" destId="{786F8A7A-2C53-4769-BD9E-F3AB8938BC27}" srcOrd="1" destOrd="0" presId="urn:microsoft.com/office/officeart/2005/8/layout/pyramid1"/>
    <dgm:cxn modelId="{C4B3279A-2286-4683-B607-89AB787F102B}" type="presParOf" srcId="{786F8A7A-2C53-4769-BD9E-F3AB8938BC27}" destId="{1C0ED168-843C-444E-A016-E0D1D08FC341}" srcOrd="0" destOrd="0" presId="urn:microsoft.com/office/officeart/2005/8/layout/pyramid1"/>
    <dgm:cxn modelId="{92E6877B-0B40-41A0-9141-AA3D6584487C}" type="presParOf" srcId="{786F8A7A-2C53-4769-BD9E-F3AB8938BC27}" destId="{0A778CFE-7208-49A3-A1AB-CBBE618E39C5}" srcOrd="1" destOrd="0" presId="urn:microsoft.com/office/officeart/2005/8/layout/pyramid1"/>
    <dgm:cxn modelId="{450EA31A-2EEB-4F4C-9F12-02C721C436B8}" type="presParOf" srcId="{5F5793B7-0232-4D74-BB7C-725ED2BE479E}" destId="{0744FB07-D54B-4906-8C12-57B762C9BF18}" srcOrd="2" destOrd="0" presId="urn:microsoft.com/office/officeart/2005/8/layout/pyramid1"/>
    <dgm:cxn modelId="{44B2EAF9-6F15-45E5-8C39-9EBEE43173C4}" type="presParOf" srcId="{0744FB07-D54B-4906-8C12-57B762C9BF18}" destId="{3A6E1DDB-37E8-433D-8D34-D79AF18B219F}" srcOrd="0" destOrd="0" presId="urn:microsoft.com/office/officeart/2005/8/layout/pyramid1"/>
    <dgm:cxn modelId="{F7291A66-1A98-440B-81E8-92EF78431C7A}" type="presParOf" srcId="{0744FB07-D54B-4906-8C12-57B762C9BF18}" destId="{5DABDA67-58D9-4D57-8806-EB7B0CCA5DAC}"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6EBB3-A6BF-47FB-8E3B-8DCFDEA89A2B}">
      <dsp:nvSpPr>
        <dsp:cNvPr id="0" name=""/>
        <dsp:cNvSpPr/>
      </dsp:nvSpPr>
      <dsp:spPr>
        <a:xfrm>
          <a:off x="4277995" y="0"/>
          <a:ext cx="4277995" cy="2802066"/>
        </a:xfrm>
        <a:prstGeom prst="trapezoid">
          <a:avLst>
            <a:gd name="adj" fmla="val 76336"/>
          </a:avLst>
        </a:prstGeom>
        <a:solidFill>
          <a:srgbClr val="FBDEB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3556000">
            <a:lnSpc>
              <a:spcPct val="90000"/>
            </a:lnSpc>
            <a:spcBef>
              <a:spcPct val="0"/>
            </a:spcBef>
            <a:spcAft>
              <a:spcPct val="35000"/>
            </a:spcAft>
            <a:buNone/>
          </a:pPr>
          <a:endParaRPr lang="en-US" altLang="zh-TW" sz="8000" kern="1200" dirty="0">
            <a:latin typeface="漢儀新蒂蠟筆體" panose="02000500000000000000" pitchFamily="2" charset="-120"/>
            <a:ea typeface="漢儀新蒂蠟筆體" panose="02000500000000000000" pitchFamily="2" charset="-120"/>
          </a:endParaRPr>
        </a:p>
        <a:p>
          <a:pPr marL="0" lvl="0" indent="0" algn="ctr" defTabSz="3556000">
            <a:lnSpc>
              <a:spcPct val="90000"/>
            </a:lnSpc>
            <a:spcBef>
              <a:spcPct val="0"/>
            </a:spcBef>
            <a:spcAft>
              <a:spcPct val="35000"/>
            </a:spcAft>
            <a:buNone/>
          </a:pPr>
          <a:r>
            <a:rPr lang="zh-TW" altLang="en-US" sz="8000" kern="1200" dirty="0">
              <a:solidFill>
                <a:srgbClr val="A84B2D"/>
              </a:solidFill>
              <a:latin typeface="漢儀新蒂蠟筆體" panose="02000500000000000000" pitchFamily="2" charset="-120"/>
              <a:ea typeface="漢儀新蒂蠟筆體" panose="02000500000000000000" pitchFamily="2" charset="-120"/>
            </a:rPr>
            <a:t>成交收入</a:t>
          </a:r>
        </a:p>
      </dsp:txBody>
      <dsp:txXfrm>
        <a:off x="4277995" y="0"/>
        <a:ext cx="4277995" cy="2802066"/>
      </dsp:txXfrm>
    </dsp:sp>
    <dsp:sp modelId="{1C0ED168-843C-444E-A016-E0D1D08FC341}">
      <dsp:nvSpPr>
        <dsp:cNvPr id="0" name=""/>
        <dsp:cNvSpPr/>
      </dsp:nvSpPr>
      <dsp:spPr>
        <a:xfrm>
          <a:off x="2138997" y="2802066"/>
          <a:ext cx="8555990" cy="2802066"/>
        </a:xfrm>
        <a:prstGeom prst="trapezoid">
          <a:avLst>
            <a:gd name="adj" fmla="val 76336"/>
          </a:avLst>
        </a:prstGeom>
        <a:solidFill>
          <a:srgbClr val="FAC790"/>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1600" tIns="101600" rIns="101600" bIns="101600" numCol="1" spcCol="1270" anchor="ctr" anchorCtr="0">
          <a:noAutofit/>
        </a:bodyPr>
        <a:lstStyle/>
        <a:p>
          <a:pPr marL="0" lvl="0" indent="0" algn="ctr" defTabSz="3556000">
            <a:lnSpc>
              <a:spcPct val="90000"/>
            </a:lnSpc>
            <a:spcBef>
              <a:spcPct val="0"/>
            </a:spcBef>
            <a:spcAft>
              <a:spcPct val="35000"/>
            </a:spcAft>
            <a:buNone/>
          </a:pPr>
          <a:endParaRPr lang="en-US" altLang="zh-TW" sz="8000" kern="1200" dirty="0">
            <a:latin typeface="漢儀新蒂蠟筆體" panose="02000500000000000000" pitchFamily="2" charset="-120"/>
            <a:ea typeface="漢儀新蒂蠟筆體" panose="02000500000000000000" pitchFamily="2" charset="-120"/>
          </a:endParaRPr>
        </a:p>
        <a:p>
          <a:pPr marL="0" lvl="0" indent="0" algn="ctr" defTabSz="3556000">
            <a:lnSpc>
              <a:spcPct val="90000"/>
            </a:lnSpc>
            <a:spcBef>
              <a:spcPct val="0"/>
            </a:spcBef>
            <a:spcAft>
              <a:spcPct val="35000"/>
            </a:spcAft>
            <a:buNone/>
          </a:pPr>
          <a:r>
            <a:rPr lang="zh-TW" altLang="en-US" sz="8000" kern="1200" dirty="0">
              <a:solidFill>
                <a:srgbClr val="A84B2D"/>
              </a:solidFill>
              <a:latin typeface="漢儀新蒂蠟筆體" panose="02000500000000000000" pitchFamily="2" charset="-120"/>
              <a:ea typeface="漢儀新蒂蠟筆體" panose="02000500000000000000" pitchFamily="2" charset="-120"/>
            </a:rPr>
            <a:t>廣告收入</a:t>
          </a:r>
        </a:p>
      </dsp:txBody>
      <dsp:txXfrm>
        <a:off x="3636296" y="2802066"/>
        <a:ext cx="5561393" cy="2802066"/>
      </dsp:txXfrm>
    </dsp:sp>
    <dsp:sp modelId="{3A6E1DDB-37E8-433D-8D34-D79AF18B219F}">
      <dsp:nvSpPr>
        <dsp:cNvPr id="0" name=""/>
        <dsp:cNvSpPr/>
      </dsp:nvSpPr>
      <dsp:spPr>
        <a:xfrm>
          <a:off x="0" y="5604132"/>
          <a:ext cx="12833986" cy="2802066"/>
        </a:xfrm>
        <a:prstGeom prst="trapezoid">
          <a:avLst>
            <a:gd name="adj" fmla="val 76336"/>
          </a:avLst>
        </a:prstGeom>
        <a:solidFill>
          <a:srgbClr val="F4A34A"/>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2933700">
            <a:lnSpc>
              <a:spcPct val="90000"/>
            </a:lnSpc>
            <a:spcBef>
              <a:spcPct val="0"/>
            </a:spcBef>
            <a:spcAft>
              <a:spcPct val="35000"/>
            </a:spcAft>
            <a:buNone/>
          </a:pPr>
          <a:endParaRPr lang="en-US" altLang="zh-TW" sz="6600" kern="1200" dirty="0">
            <a:latin typeface="漢儀新蒂蠟筆體" panose="02000500000000000000" pitchFamily="2" charset="-120"/>
            <a:ea typeface="漢儀新蒂蠟筆體" panose="02000500000000000000" pitchFamily="2" charset="-120"/>
          </a:endParaRPr>
        </a:p>
        <a:p>
          <a:pPr marL="0" lvl="0" indent="0" algn="ctr" defTabSz="2933700">
            <a:lnSpc>
              <a:spcPct val="90000"/>
            </a:lnSpc>
            <a:spcBef>
              <a:spcPct val="0"/>
            </a:spcBef>
            <a:spcAft>
              <a:spcPct val="35000"/>
            </a:spcAft>
            <a:buNone/>
          </a:pPr>
          <a:r>
            <a:rPr lang="zh-TW" altLang="en-US" sz="8000" kern="1200" dirty="0">
              <a:solidFill>
                <a:srgbClr val="A84B2D"/>
              </a:solidFill>
              <a:latin typeface="漢儀新蒂蠟筆體" panose="02000500000000000000" pitchFamily="2" charset="-120"/>
              <a:ea typeface="漢儀新蒂蠟筆體" panose="02000500000000000000" pitchFamily="2" charset="-120"/>
            </a:rPr>
            <a:t>刊登收入</a:t>
          </a:r>
        </a:p>
      </dsp:txBody>
      <dsp:txXfrm>
        <a:off x="2245947" y="5604132"/>
        <a:ext cx="8342090" cy="280206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1F30E-83F0-4AEF-8D39-7AB008FCF7AF}" type="datetimeFigureOut">
              <a:rPr lang="zh-TW" altLang="en-US" smtClean="0"/>
              <a:t>2024/6/2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106FF-033C-436E-84F4-1147C3F519EC}" type="slidenum">
              <a:rPr lang="zh-TW" altLang="en-US" smtClean="0"/>
              <a:t>‹#›</a:t>
            </a:fld>
            <a:endParaRPr lang="zh-TW" altLang="en-US"/>
          </a:p>
        </p:txBody>
      </p:sp>
    </p:spTree>
    <p:extLst>
      <p:ext uri="{BB962C8B-B14F-4D97-AF65-F5344CB8AC3E}">
        <p14:creationId xmlns:p14="http://schemas.microsoft.com/office/powerpoint/2010/main" val="241739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E644E3-7041-8E47-B771-888216CF0F46}"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2019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3700"/>
              </a:lnSpc>
            </a:pPr>
            <a:endParaRPr lang="en-US" altLang="zh-TW" sz="3200" b="1" dirty="0">
              <a:solidFill>
                <a:schemeClr val="bg1"/>
              </a:solidFill>
              <a:latin typeface="Arial Black" panose="020B0A04020102020204" pitchFamily="34" charset="0"/>
              <a:ea typeface="微軟正黑體" panose="020B0604030504040204" pitchFamily="34" charset="-120"/>
            </a:endParaRPr>
          </a:p>
          <a:p>
            <a:pPr>
              <a:lnSpc>
                <a:spcPts val="3700"/>
              </a:lnSpc>
            </a:pPr>
            <a:endParaRPr lang="en-US" altLang="zh-TW" sz="3200" b="1" dirty="0">
              <a:solidFill>
                <a:schemeClr val="bg1"/>
              </a:solidFill>
              <a:latin typeface="Arial Black" panose="020B0A04020102020204" pitchFamily="34" charset="0"/>
              <a:ea typeface="微軟正黑體" panose="020B0604030504040204" pitchFamily="34" charset="-120"/>
            </a:endParaRPr>
          </a:p>
          <a:p>
            <a:pPr>
              <a:lnSpc>
                <a:spcPts val="3700"/>
              </a:lnSpc>
            </a:pP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提供個性化推薦。</a:t>
            </a: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ct val="150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整合性強，不用在多家銀行</a:t>
            </a:r>
            <a:r>
              <a:rPr lang="en-US" altLang="zh-TW" sz="1200" b="1" dirty="0">
                <a:solidFill>
                  <a:schemeClr val="bg1"/>
                </a:solidFill>
                <a:latin typeface="Arial Black" panose="020B0A04020102020204" pitchFamily="34" charset="0"/>
                <a:ea typeface="微軟正黑體" panose="020B0604030504040204" pitchFamily="34" charset="-120"/>
              </a:rPr>
              <a:t>App</a:t>
            </a:r>
            <a:r>
              <a:rPr lang="zh-TW" altLang="en-US" sz="1200" b="1" dirty="0">
                <a:solidFill>
                  <a:schemeClr val="bg1"/>
                </a:solidFill>
                <a:latin typeface="Arial Black" panose="020B0A04020102020204" pitchFamily="34" charset="0"/>
                <a:ea typeface="微軟正黑體" panose="020B0604030504040204" pitchFamily="34" charset="-120"/>
              </a:rPr>
              <a:t>中來回切換。</a:t>
            </a: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納入短期活動的加碼回饋。</a:t>
            </a: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明確顯示回饋金額。</a:t>
            </a:r>
            <a:endParaRPr lang="en-US" altLang="zh-TW" sz="1200" b="1" dirty="0">
              <a:solidFill>
                <a:schemeClr val="bg1"/>
              </a:solidFill>
              <a:latin typeface="Arial Black" panose="020B0A04020102020204" pitchFamily="34" charset="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E644E3-7041-8E47-B771-888216CF0F46}"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89854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3700"/>
              </a:lnSpc>
            </a:pPr>
            <a:endParaRPr lang="en-US" altLang="zh-TW" sz="1200" b="1" dirty="0">
              <a:solidFill>
                <a:srgbClr val="17375E"/>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rgbClr val="000229"/>
                </a:solidFill>
                <a:latin typeface="Arial Black" panose="020B0A04020102020204" pitchFamily="34" charset="0"/>
                <a:ea typeface="微軟正黑體" panose="020B0604030504040204" pitchFamily="34" charset="-120"/>
              </a:rPr>
              <a:t>時間有限，沒有納入海外回饋。</a:t>
            </a: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rgbClr val="000229"/>
              </a:solidFill>
              <a:latin typeface="Arial Black" panose="020B0A04020102020204" pitchFamily="34" charset="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E644E3-7041-8E47-B771-888216CF0F46}"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6323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3700"/>
              </a:lnSpc>
            </a:pPr>
            <a:endParaRPr lang="en-US" altLang="zh-TW" sz="1200" b="1" dirty="0">
              <a:solidFill>
                <a:srgbClr val="17375E"/>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rgbClr val="000229"/>
                </a:solidFill>
                <a:latin typeface="Arial Black" panose="020B0A04020102020204" pitchFamily="34" charset="0"/>
                <a:ea typeface="微軟正黑體" panose="020B0604030504040204" pitchFamily="34" charset="-120"/>
              </a:rPr>
              <a:t>時間有限，沒有納入海外回饋。</a:t>
            </a: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能與銀行合作，使銀行以更低廉的成本推</a:t>
            </a:r>
            <a:endParaRPr lang="en-US" altLang="zh-TW" sz="1200" b="1" dirty="0">
              <a:solidFill>
                <a:schemeClr val="bg1"/>
              </a:solidFill>
              <a:latin typeface="Arial Black" panose="020B0A04020102020204" pitchFamily="34" charset="0"/>
              <a:ea typeface="微軟正黑體" panose="020B0604030504040204" pitchFamily="34" charset="-120"/>
            </a:endParaRPr>
          </a:p>
          <a:p>
            <a:pPr>
              <a:lnSpc>
                <a:spcPct val="150000"/>
              </a:lnSpc>
            </a:pPr>
            <a:r>
              <a:rPr lang="zh-TW" altLang="en-US" sz="1200" b="1" dirty="0">
                <a:solidFill>
                  <a:schemeClr val="bg1"/>
                </a:solidFill>
                <a:latin typeface="Arial Black" panose="020B0A04020102020204" pitchFamily="34" charset="0"/>
                <a:ea typeface="微軟正黑體" panose="020B0604030504040204" pitchFamily="34" charset="-120"/>
              </a:rPr>
              <a:t>   廣信用卡。</a:t>
            </a:r>
            <a:endParaRPr lang="en-US" altLang="zh-TW" sz="1200" b="1" dirty="0">
              <a:solidFill>
                <a:schemeClr val="bg1"/>
              </a:solidFill>
              <a:latin typeface="Arial Black" panose="020B0A04020102020204" pitchFamily="34" charset="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E644E3-7041-8E47-B771-888216CF0F46}"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40602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3700"/>
              </a:lnSpc>
            </a:pPr>
            <a:endParaRPr lang="en-US" altLang="zh-TW" sz="1200" b="1" dirty="0">
              <a:solidFill>
                <a:srgbClr val="17375E"/>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rgbClr val="000229"/>
                </a:solidFill>
                <a:latin typeface="Arial Black" panose="020B0A04020102020204" pitchFamily="34" charset="0"/>
                <a:ea typeface="微軟正黑體" panose="020B0604030504040204" pitchFamily="34" charset="-120"/>
              </a:rPr>
              <a:t>時間有限，沒有納入海外回饋。</a:t>
            </a: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能與銀行合作，使銀行以更低廉的成本推</a:t>
            </a:r>
            <a:endParaRPr lang="en-US" altLang="zh-TW" sz="1200" b="1" dirty="0">
              <a:solidFill>
                <a:schemeClr val="bg1"/>
              </a:solidFill>
              <a:latin typeface="Arial Black" panose="020B0A04020102020204" pitchFamily="34" charset="0"/>
              <a:ea typeface="微軟正黑體" panose="020B0604030504040204" pitchFamily="34" charset="-120"/>
            </a:endParaRPr>
          </a:p>
          <a:p>
            <a:pPr>
              <a:lnSpc>
                <a:spcPct val="150000"/>
              </a:lnSpc>
            </a:pPr>
            <a:r>
              <a:rPr lang="zh-TW" altLang="en-US" sz="1200" b="1" dirty="0">
                <a:solidFill>
                  <a:schemeClr val="bg1"/>
                </a:solidFill>
                <a:latin typeface="Arial Black" panose="020B0A04020102020204" pitchFamily="34" charset="0"/>
                <a:ea typeface="微軟正黑體" panose="020B0604030504040204" pitchFamily="34" charset="-120"/>
              </a:rPr>
              <a:t>   廣信用卡。</a:t>
            </a:r>
            <a:endParaRPr lang="en-US" altLang="zh-TW" sz="1200" b="1" dirty="0">
              <a:solidFill>
                <a:schemeClr val="bg1"/>
              </a:solidFill>
              <a:latin typeface="Arial Black" panose="020B0A04020102020204" pitchFamily="34" charset="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E644E3-7041-8E47-B771-888216CF0F46}"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51413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3700"/>
              </a:lnSpc>
            </a:pPr>
            <a:endParaRPr lang="en-US" altLang="zh-TW" sz="1200" b="1" dirty="0">
              <a:solidFill>
                <a:srgbClr val="17375E"/>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rgbClr val="000229"/>
                </a:solidFill>
                <a:latin typeface="Arial Black" panose="020B0A04020102020204" pitchFamily="34" charset="0"/>
                <a:ea typeface="微軟正黑體" panose="020B0604030504040204" pitchFamily="34" charset="-120"/>
              </a:rPr>
              <a:t>時間有限，沒有納入海外回饋。</a:t>
            </a: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能與銀行合作，使銀行以更低廉的成本推</a:t>
            </a:r>
            <a:endParaRPr lang="en-US" altLang="zh-TW" sz="1200" b="1" dirty="0">
              <a:solidFill>
                <a:schemeClr val="bg1"/>
              </a:solidFill>
              <a:latin typeface="Arial Black" panose="020B0A04020102020204" pitchFamily="34" charset="0"/>
              <a:ea typeface="微軟正黑體" panose="020B0604030504040204" pitchFamily="34" charset="-120"/>
            </a:endParaRPr>
          </a:p>
          <a:p>
            <a:pPr>
              <a:lnSpc>
                <a:spcPct val="150000"/>
              </a:lnSpc>
            </a:pPr>
            <a:r>
              <a:rPr lang="zh-TW" altLang="en-US" sz="1200" b="1" dirty="0">
                <a:solidFill>
                  <a:schemeClr val="bg1"/>
                </a:solidFill>
                <a:latin typeface="Arial Black" panose="020B0A04020102020204" pitchFamily="34" charset="0"/>
                <a:ea typeface="微軟正黑體" panose="020B0604030504040204" pitchFamily="34" charset="-120"/>
              </a:rPr>
              <a:t>   廣信用卡。</a:t>
            </a:r>
            <a:endParaRPr lang="en-US" altLang="zh-TW" sz="1200" b="1" dirty="0">
              <a:solidFill>
                <a:schemeClr val="bg1"/>
              </a:solidFill>
              <a:latin typeface="Arial Black" panose="020B0A04020102020204" pitchFamily="34" charset="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E644E3-7041-8E47-B771-888216CF0F46}"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866027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3.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4.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3.png"/><Relationship Id="rId4" Type="http://schemas.openxmlformats.org/officeDocument/2006/relationships/image" Target="../media/image14.sv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3.png"/><Relationship Id="rId4" Type="http://schemas.openxmlformats.org/officeDocument/2006/relationships/image" Target="../media/image14.sv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image" Target="../media/image4.gif"/><Relationship Id="rId16" Type="http://schemas.openxmlformats.org/officeDocument/2006/relationships/image" Target="../media/image18.pn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1.png"/><Relationship Id="rId5" Type="http://schemas.openxmlformats.org/officeDocument/2006/relationships/image" Target="../media/image49.png"/><Relationship Id="rId10" Type="http://schemas.openxmlformats.org/officeDocument/2006/relationships/image" Target="../media/image8.svg"/><Relationship Id="rId4" Type="http://schemas.openxmlformats.org/officeDocument/2006/relationships/image" Target="../media/image48.png"/><Relationship Id="rId9"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svg"/><Relationship Id="rId7" Type="http://schemas.openxmlformats.org/officeDocument/2006/relationships/diagramColors" Target="../diagrams/colors1.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gif"/><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1.png"/><Relationship Id="rId7" Type="http://schemas.openxmlformats.org/officeDocument/2006/relationships/image" Target="../media/image65.sv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1.png"/><Relationship Id="rId4" Type="http://schemas.openxmlformats.org/officeDocument/2006/relationships/image" Target="../media/image62.png"/><Relationship Id="rId9" Type="http://schemas.openxmlformats.org/officeDocument/2006/relationships/image" Target="../media/image56.sv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67.png"/><Relationship Id="rId4" Type="http://schemas.openxmlformats.org/officeDocument/2006/relationships/image" Target="../media/image56.svg"/></Relationships>
</file>

<file path=ppt/slides/_rels/slide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1.png"/><Relationship Id="rId4" Type="http://schemas.openxmlformats.org/officeDocument/2006/relationships/image" Target="../media/image65.svg"/><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0.png"/><Relationship Id="rId4" Type="http://schemas.openxmlformats.org/officeDocument/2006/relationships/image" Target="../media/image56.svg"/></Relationships>
</file>

<file path=ppt/slides/_rels/slide4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3.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1.png"/><Relationship Id="rId4" Type="http://schemas.openxmlformats.org/officeDocument/2006/relationships/image" Target="../media/image65.svg"/><Relationship Id="rId9"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2.png"/><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4.png"/><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pn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svg"/><Relationship Id="rId2" Type="http://schemas.openxmlformats.org/officeDocument/2006/relationships/image" Target="../media/image90.jpe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svg"/><Relationship Id="rId5" Type="http://schemas.openxmlformats.org/officeDocument/2006/relationships/image" Target="../media/image93.sv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svg"/></Relationships>
</file>

<file path=ppt/slides/_rels/slide7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01.jpeg"/><Relationship Id="rId7" Type="http://schemas.openxmlformats.org/officeDocument/2006/relationships/image" Target="../media/image93.svg"/><Relationship Id="rId2" Type="http://schemas.openxmlformats.org/officeDocument/2006/relationships/image" Target="../media/image100.jpeg"/><Relationship Id="rId1" Type="http://schemas.openxmlformats.org/officeDocument/2006/relationships/slideLayout" Target="../slideLayouts/slideLayout7.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9.svg"/><Relationship Id="rId10" Type="http://schemas.openxmlformats.org/officeDocument/2006/relationships/image" Target="../media/image96.png"/><Relationship Id="rId4" Type="http://schemas.openxmlformats.org/officeDocument/2006/relationships/image" Target="../media/image98.png"/><Relationship Id="rId9" Type="http://schemas.openxmlformats.org/officeDocument/2006/relationships/image" Target="../media/image95.svg"/></Relationships>
</file>

<file path=ppt/slides/_rels/slide7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svg"/><Relationship Id="rId7" Type="http://schemas.openxmlformats.org/officeDocument/2006/relationships/image" Target="../media/image108.sv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svg"/><Relationship Id="rId10" Type="http://schemas.openxmlformats.org/officeDocument/2006/relationships/image" Target="../media/image87.jpeg"/><Relationship Id="rId4" Type="http://schemas.openxmlformats.org/officeDocument/2006/relationships/image" Target="../media/image105.png"/><Relationship Id="rId9" Type="http://schemas.openxmlformats.org/officeDocument/2006/relationships/image" Target="../media/image110.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D8855C8-592A-4270-87AF-3E82C24F6D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3048000" y="4610100"/>
            <a:ext cx="3200400" cy="762000"/>
          </a:xfrm>
          <a:prstGeom prst="rect">
            <a:avLst/>
          </a:prstGeom>
        </p:spPr>
      </p:pic>
      <p:pic>
        <p:nvPicPr>
          <p:cNvPr id="7" name="圖片 6">
            <a:extLst>
              <a:ext uri="{FF2B5EF4-FFF2-40B4-BE49-F238E27FC236}">
                <a16:creationId xmlns:a16="http://schemas.microsoft.com/office/drawing/2014/main" id="{9E935A88-6ACE-4483-9381-ADBA551729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71" t="28560" r="21799" b="36430"/>
          <a:stretch/>
        </p:blipFill>
        <p:spPr>
          <a:xfrm>
            <a:off x="10058400" y="2247900"/>
            <a:ext cx="2971800" cy="2895600"/>
          </a:xfrm>
          <a:prstGeom prst="rect">
            <a:avLst/>
          </a:prstGeom>
        </p:spPr>
      </p:pic>
      <p:pic>
        <p:nvPicPr>
          <p:cNvPr id="9" name="圖片 8">
            <a:extLst>
              <a:ext uri="{FF2B5EF4-FFF2-40B4-BE49-F238E27FC236}">
                <a16:creationId xmlns:a16="http://schemas.microsoft.com/office/drawing/2014/main" id="{8F6F03EC-6B37-4857-9DC4-0245E7BE9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5166360"/>
            <a:ext cx="2248412" cy="21467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aphicFrame>
        <p:nvGraphicFramePr>
          <p:cNvPr id="4" name="圖表 3">
            <a:extLst>
              <a:ext uri="{FF2B5EF4-FFF2-40B4-BE49-F238E27FC236}">
                <a16:creationId xmlns:a16="http://schemas.microsoft.com/office/drawing/2014/main" id="{44FF0E61-BDE7-4580-9141-87F4086B9CB2}"/>
              </a:ext>
            </a:extLst>
          </p:cNvPr>
          <p:cNvGraphicFramePr/>
          <p:nvPr>
            <p:extLst>
              <p:ext uri="{D42A27DB-BD31-4B8C-83A1-F6EECF244321}">
                <p14:modId xmlns:p14="http://schemas.microsoft.com/office/powerpoint/2010/main" val="1428171765"/>
              </p:ext>
            </p:extLst>
          </p:nvPr>
        </p:nvGraphicFramePr>
        <p:xfrm>
          <a:off x="2768767" y="58805"/>
          <a:ext cx="13487400" cy="10287000"/>
        </p:xfrm>
        <a:graphic>
          <a:graphicData uri="http://schemas.openxmlformats.org/drawingml/2006/chart">
            <c:chart xmlns:c="http://schemas.openxmlformats.org/drawingml/2006/chart" xmlns:r="http://schemas.openxmlformats.org/officeDocument/2006/relationships" r:id="rId2"/>
          </a:graphicData>
        </a:graphic>
      </p:graphicFrame>
      <p:sp>
        <p:nvSpPr>
          <p:cNvPr id="7" name="文字方塊 6">
            <a:extLst>
              <a:ext uri="{FF2B5EF4-FFF2-40B4-BE49-F238E27FC236}">
                <a16:creationId xmlns:a16="http://schemas.microsoft.com/office/drawing/2014/main" id="{7A315D22-2FAB-4540-8352-4D6ACD1B4080}"/>
              </a:ext>
            </a:extLst>
          </p:cNvPr>
          <p:cNvSpPr txBox="1"/>
          <p:nvPr/>
        </p:nvSpPr>
        <p:spPr>
          <a:xfrm>
            <a:off x="584205" y="266700"/>
            <a:ext cx="2308324" cy="9652642"/>
          </a:xfrm>
          <a:prstGeom prst="rect">
            <a:avLst/>
          </a:prstGeom>
          <a:noFill/>
          <a:effectLst>
            <a:outerShdw blurRad="50800" dist="38100" dir="2700000" algn="tl" rotWithShape="0">
              <a:prstClr val="black">
                <a:alpha val="40000"/>
              </a:prstClr>
            </a:outerShdw>
          </a:effectLst>
        </p:spPr>
        <p:txBody>
          <a:bodyPr vert="eaVert" wrap="none" rtlCol="0">
            <a:spAutoFit/>
          </a:bodyPr>
          <a:lstStyle/>
          <a:p>
            <a:r>
              <a:rPr lang="zh-TW" altLang="en-US" sz="13800" dirty="0">
                <a:solidFill>
                  <a:srgbClr val="A84B2D"/>
                </a:solidFill>
                <a:latin typeface="漢儀新蒂蠟筆體" panose="02000500000000000000" pitchFamily="2" charset="-120"/>
                <a:ea typeface="漢儀新蒂蠟筆體" panose="02000500000000000000" pitchFamily="2" charset="-120"/>
              </a:rPr>
              <a:t>租屋痛苦指數</a:t>
            </a:r>
          </a:p>
        </p:txBody>
      </p:sp>
      <p:pic>
        <p:nvPicPr>
          <p:cNvPr id="8" name="Picture 7">
            <a:extLst>
              <a:ext uri="{FF2B5EF4-FFF2-40B4-BE49-F238E27FC236}">
                <a16:creationId xmlns:a16="http://schemas.microsoft.com/office/drawing/2014/main" id="{742FC2CA-B9C7-4710-B73F-A14A212BED46}"/>
              </a:ext>
            </a:extLst>
          </p:cNvPr>
          <p:cNvPicPr>
            <a:picLocks noChangeAspect="1"/>
          </p:cNvPicPr>
          <p:nvPr/>
        </p:nvPicPr>
        <p:blipFill>
          <a:blip r:embed="rId3"/>
          <a:srcRect/>
          <a:stretch>
            <a:fillRect/>
          </a:stretch>
        </p:blipFill>
        <p:spPr>
          <a:xfrm>
            <a:off x="15046377" y="266700"/>
            <a:ext cx="3016133" cy="3076846"/>
          </a:xfrm>
          <a:prstGeom prst="rect">
            <a:avLst/>
          </a:prstGeom>
        </p:spPr>
      </p:pic>
      <p:sp>
        <p:nvSpPr>
          <p:cNvPr id="9" name="矩形 8">
            <a:extLst>
              <a:ext uri="{FF2B5EF4-FFF2-40B4-BE49-F238E27FC236}">
                <a16:creationId xmlns:a16="http://schemas.microsoft.com/office/drawing/2014/main" id="{3748877B-1070-4B8C-B58F-DFA1604AC779}"/>
              </a:ext>
            </a:extLst>
          </p:cNvPr>
          <p:cNvSpPr/>
          <p:nvPr/>
        </p:nvSpPr>
        <p:spPr>
          <a:xfrm>
            <a:off x="5257800" y="1257300"/>
            <a:ext cx="685800" cy="228600"/>
          </a:xfrm>
          <a:prstGeom prst="rect">
            <a:avLst/>
          </a:prstGeom>
          <a:solidFill>
            <a:srgbClr val="F4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81D26538-30E8-4D49-ADCE-73D56F3BEA8B}"/>
              </a:ext>
            </a:extLst>
          </p:cNvPr>
          <p:cNvSpPr txBox="1"/>
          <p:nvPr/>
        </p:nvSpPr>
        <p:spPr>
          <a:xfrm>
            <a:off x="7877172" y="1181100"/>
            <a:ext cx="4695516"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zh-TW" altLang="en-US" sz="6000" dirty="0">
                <a:solidFill>
                  <a:srgbClr val="F4A34A"/>
                </a:solidFill>
                <a:latin typeface="漢儀新蒂蠟筆體" panose="02000500000000000000" pitchFamily="2" charset="-120"/>
                <a:ea typeface="漢儀新蒂蠟筆體" panose="02000500000000000000" pitchFamily="2" charset="-120"/>
              </a:rPr>
              <a:t>「全世界」排名第</a:t>
            </a:r>
          </a:p>
        </p:txBody>
      </p:sp>
      <p:sp>
        <p:nvSpPr>
          <p:cNvPr id="13" name="文字方塊 12">
            <a:extLst>
              <a:ext uri="{FF2B5EF4-FFF2-40B4-BE49-F238E27FC236}">
                <a16:creationId xmlns:a16="http://schemas.microsoft.com/office/drawing/2014/main" id="{F2D8F7AA-E849-4FA7-A713-A2E79600D74E}"/>
              </a:ext>
            </a:extLst>
          </p:cNvPr>
          <p:cNvSpPr txBox="1"/>
          <p:nvPr/>
        </p:nvSpPr>
        <p:spPr>
          <a:xfrm>
            <a:off x="12453771" y="1216104"/>
            <a:ext cx="805029" cy="110799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TW" sz="6600" dirty="0">
                <a:solidFill>
                  <a:srgbClr val="F4A34A"/>
                </a:solidFill>
                <a:latin typeface="漢儀新蒂手寫宋" panose="02000500000000000000" pitchFamily="2" charset="-120"/>
                <a:ea typeface="漢儀新蒂手寫宋" panose="02000500000000000000" pitchFamily="2" charset="-120"/>
              </a:rPr>
              <a:t>19</a:t>
            </a:r>
            <a:endParaRPr lang="zh-TW" altLang="en-US" sz="6600" dirty="0">
              <a:solidFill>
                <a:srgbClr val="F4A34A"/>
              </a:solidFill>
              <a:latin typeface="漢儀新蒂手寫宋" panose="02000500000000000000" pitchFamily="2" charset="-120"/>
              <a:ea typeface="漢儀新蒂手寫宋" panose="02000500000000000000" pitchFamily="2" charset="-120"/>
            </a:endParaRPr>
          </a:p>
        </p:txBody>
      </p:sp>
      <p:pic>
        <p:nvPicPr>
          <p:cNvPr id="10" name="圖片 9">
            <a:extLst>
              <a:ext uri="{FF2B5EF4-FFF2-40B4-BE49-F238E27FC236}">
                <a16:creationId xmlns:a16="http://schemas.microsoft.com/office/drawing/2014/main" id="{BC7C36FD-A803-4536-A617-1391FB1980D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265688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right)">
                                      <p:cBhvr>
                                        <p:cTn id="7" dur="250"/>
                                        <p:tgtEl>
                                          <p:spTgt spid="4">
                                            <p:graphicEl>
                                              <a:chart seriesIdx="-3" categoryIdx="-3" bldStep="gridLegend"/>
                                            </p:graphicEl>
                                          </p:spTgt>
                                        </p:tgtEl>
                                      </p:cBhvr>
                                    </p:animEffect>
                                  </p:childTnLst>
                                </p:cTn>
                              </p:par>
                            </p:childTnLst>
                          </p:cTn>
                        </p:par>
                        <p:par>
                          <p:cTn id="8" fill="hold">
                            <p:stCondLst>
                              <p:cond delay="250"/>
                            </p:stCondLst>
                            <p:childTnLst>
                              <p:par>
                                <p:cTn id="9" presetID="22" presetClass="entr" presetSubtype="2" fill="hold" grpId="0" nodeType="after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wipe(right)">
                                      <p:cBhvr>
                                        <p:cTn id="11" dur="250"/>
                                        <p:tgtEl>
                                          <p:spTgt spid="4">
                                            <p:graphicEl>
                                              <a:chart seriesIdx="-4" categoryIdx="0" bldStep="category"/>
                                            </p:graphic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wipe(right)">
                                      <p:cBhvr>
                                        <p:cTn id="15" dur="250"/>
                                        <p:tgtEl>
                                          <p:spTgt spid="4">
                                            <p:graphicEl>
                                              <a:chart seriesIdx="-4" categoryIdx="1" bldStep="category"/>
                                            </p:graphicEl>
                                          </p:spTgt>
                                        </p:tgtEl>
                                      </p:cBhvr>
                                    </p:animEffect>
                                  </p:childTnLst>
                                </p:cTn>
                              </p:par>
                            </p:childTnLst>
                          </p:cTn>
                        </p:par>
                        <p:par>
                          <p:cTn id="16" fill="hold">
                            <p:stCondLst>
                              <p:cond delay="750"/>
                            </p:stCondLst>
                            <p:childTnLst>
                              <p:par>
                                <p:cTn id="17" presetID="22" presetClass="entr" presetSubtype="2" fill="hold" grpId="0" nodeType="after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wipe(right)">
                                      <p:cBhvr>
                                        <p:cTn id="19" dur="250"/>
                                        <p:tgtEl>
                                          <p:spTgt spid="4">
                                            <p:graphicEl>
                                              <a:chart seriesIdx="-4" categoryIdx="2" bldStep="category"/>
                                            </p:graphicEl>
                                          </p:spTgt>
                                        </p:tgtEl>
                                      </p:cBhvr>
                                    </p:animEffect>
                                  </p:childTnLst>
                                </p:cTn>
                              </p:par>
                            </p:childTnLst>
                          </p:cTn>
                        </p:par>
                        <p:par>
                          <p:cTn id="20" fill="hold">
                            <p:stCondLst>
                              <p:cond delay="1000"/>
                            </p:stCondLst>
                            <p:childTnLst>
                              <p:par>
                                <p:cTn id="21" presetID="22" presetClass="entr" presetSubtype="2" fill="hold" grpId="0" nodeType="after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wipe(right)">
                                      <p:cBhvr>
                                        <p:cTn id="23" dur="250"/>
                                        <p:tgtEl>
                                          <p:spTgt spid="4">
                                            <p:graphicEl>
                                              <a:chart seriesIdx="-4" categoryIdx="3" bldStep="category"/>
                                            </p:graphicEl>
                                          </p:spTgt>
                                        </p:tgtEl>
                                      </p:cBhvr>
                                    </p:animEffect>
                                  </p:childTnLst>
                                </p:cTn>
                              </p:par>
                            </p:childTnLst>
                          </p:cTn>
                        </p:par>
                        <p:par>
                          <p:cTn id="24" fill="hold">
                            <p:stCondLst>
                              <p:cond delay="1250"/>
                            </p:stCondLst>
                            <p:childTnLst>
                              <p:par>
                                <p:cTn id="25" presetID="22" presetClass="entr" presetSubtype="2" fill="hold" grpId="0" nodeType="afterEffect">
                                  <p:stCondLst>
                                    <p:cond delay="0"/>
                                  </p:stCondLst>
                                  <p:childTnLst>
                                    <p:set>
                                      <p:cBhvr>
                                        <p:cTn id="26"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wipe(right)">
                                      <p:cBhvr>
                                        <p:cTn id="27" dur="250"/>
                                        <p:tgtEl>
                                          <p:spTgt spid="4">
                                            <p:graphicEl>
                                              <a:chart seriesIdx="-4" categoryIdx="4" bldStep="category"/>
                                            </p:graphicEl>
                                          </p:spTgt>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4">
                                            <p:graphicEl>
                                              <a:chart seriesIdx="-4" categoryIdx="5" bldStep="category"/>
                                            </p:graphicEl>
                                          </p:spTgt>
                                        </p:tgtEl>
                                        <p:attrNameLst>
                                          <p:attrName>style.visibility</p:attrName>
                                        </p:attrNameLst>
                                      </p:cBhvr>
                                      <p:to>
                                        <p:strVal val="visible"/>
                                      </p:to>
                                    </p:set>
                                    <p:animEffect transition="in" filter="wipe(right)">
                                      <p:cBhvr>
                                        <p:cTn id="31" dur="250"/>
                                        <p:tgtEl>
                                          <p:spTgt spid="4">
                                            <p:graphicEl>
                                              <a:chart seriesIdx="-4" categoryIdx="5" bldStep="category"/>
                                            </p:graphicEl>
                                          </p:spTgt>
                                        </p:tgtEl>
                                      </p:cBhvr>
                                    </p:animEffect>
                                  </p:childTnLst>
                                </p:cTn>
                              </p:par>
                            </p:childTnLst>
                          </p:cTn>
                        </p:par>
                        <p:par>
                          <p:cTn id="32" fill="hold">
                            <p:stCondLst>
                              <p:cond delay="1750"/>
                            </p:stCondLst>
                            <p:childTnLst>
                              <p:par>
                                <p:cTn id="33" presetID="22" presetClass="entr" presetSubtype="2" fill="hold" grpId="0" nodeType="afterEffect">
                                  <p:stCondLst>
                                    <p:cond delay="0"/>
                                  </p:stCondLst>
                                  <p:childTnLst>
                                    <p:set>
                                      <p:cBhvr>
                                        <p:cTn id="34" dur="1" fill="hold">
                                          <p:stCondLst>
                                            <p:cond delay="0"/>
                                          </p:stCondLst>
                                        </p:cTn>
                                        <p:tgtEl>
                                          <p:spTgt spid="4">
                                            <p:graphicEl>
                                              <a:chart seriesIdx="-4" categoryIdx="6" bldStep="category"/>
                                            </p:graphicEl>
                                          </p:spTgt>
                                        </p:tgtEl>
                                        <p:attrNameLst>
                                          <p:attrName>style.visibility</p:attrName>
                                        </p:attrNameLst>
                                      </p:cBhvr>
                                      <p:to>
                                        <p:strVal val="visible"/>
                                      </p:to>
                                    </p:set>
                                    <p:animEffect transition="in" filter="wipe(right)">
                                      <p:cBhvr>
                                        <p:cTn id="35" dur="250"/>
                                        <p:tgtEl>
                                          <p:spTgt spid="4">
                                            <p:graphicEl>
                                              <a:chart seriesIdx="-4" categoryIdx="6" bldStep="category"/>
                                            </p:graphicEl>
                                          </p:spTgt>
                                        </p:tgtEl>
                                      </p:cBhvr>
                                    </p:animEffect>
                                  </p:childTnLst>
                                </p:cTn>
                              </p:par>
                            </p:childTnLst>
                          </p:cTn>
                        </p:par>
                        <p:par>
                          <p:cTn id="36" fill="hold">
                            <p:stCondLst>
                              <p:cond delay="2000"/>
                            </p:stCondLst>
                            <p:childTnLst>
                              <p:par>
                                <p:cTn id="37" presetID="22" presetClass="entr" presetSubtype="2" fill="hold" grpId="0" nodeType="afterEffect">
                                  <p:stCondLst>
                                    <p:cond delay="0"/>
                                  </p:stCondLst>
                                  <p:childTnLst>
                                    <p:set>
                                      <p:cBhvr>
                                        <p:cTn id="38" dur="1" fill="hold">
                                          <p:stCondLst>
                                            <p:cond delay="0"/>
                                          </p:stCondLst>
                                        </p:cTn>
                                        <p:tgtEl>
                                          <p:spTgt spid="4">
                                            <p:graphicEl>
                                              <a:chart seriesIdx="-4" categoryIdx="7" bldStep="category"/>
                                            </p:graphicEl>
                                          </p:spTgt>
                                        </p:tgtEl>
                                        <p:attrNameLst>
                                          <p:attrName>style.visibility</p:attrName>
                                        </p:attrNameLst>
                                      </p:cBhvr>
                                      <p:to>
                                        <p:strVal val="visible"/>
                                      </p:to>
                                    </p:set>
                                    <p:animEffect transition="in" filter="wipe(right)">
                                      <p:cBhvr>
                                        <p:cTn id="39" dur="250"/>
                                        <p:tgtEl>
                                          <p:spTgt spid="4">
                                            <p:graphicEl>
                                              <a:chart seriesIdx="-4" categoryIdx="7" bldStep="category"/>
                                            </p:graphicEl>
                                          </p:spTgt>
                                        </p:tgtEl>
                                      </p:cBhvr>
                                    </p:animEffect>
                                  </p:childTnLst>
                                </p:cTn>
                              </p:par>
                            </p:childTnLst>
                          </p:cTn>
                        </p:par>
                        <p:par>
                          <p:cTn id="40" fill="hold">
                            <p:stCondLst>
                              <p:cond delay="2250"/>
                            </p:stCondLst>
                            <p:childTnLst>
                              <p:par>
                                <p:cTn id="41" presetID="22" presetClass="entr" presetSubtype="2" fill="hold" grpId="0" nodeType="afterEffect">
                                  <p:stCondLst>
                                    <p:cond delay="0"/>
                                  </p:stCondLst>
                                  <p:childTnLst>
                                    <p:set>
                                      <p:cBhvr>
                                        <p:cTn id="42" dur="1" fill="hold">
                                          <p:stCondLst>
                                            <p:cond delay="0"/>
                                          </p:stCondLst>
                                        </p:cTn>
                                        <p:tgtEl>
                                          <p:spTgt spid="4">
                                            <p:graphicEl>
                                              <a:chart seriesIdx="-4" categoryIdx="8" bldStep="category"/>
                                            </p:graphicEl>
                                          </p:spTgt>
                                        </p:tgtEl>
                                        <p:attrNameLst>
                                          <p:attrName>style.visibility</p:attrName>
                                        </p:attrNameLst>
                                      </p:cBhvr>
                                      <p:to>
                                        <p:strVal val="visible"/>
                                      </p:to>
                                    </p:set>
                                    <p:animEffect transition="in" filter="wipe(right)">
                                      <p:cBhvr>
                                        <p:cTn id="43" dur="250"/>
                                        <p:tgtEl>
                                          <p:spTgt spid="4">
                                            <p:graphicEl>
                                              <a:chart seriesIdx="-4" categoryIdx="8" bldStep="category"/>
                                            </p:graphicEl>
                                          </p:spTgt>
                                        </p:tgtEl>
                                      </p:cBhvr>
                                    </p:animEffect>
                                  </p:childTnLst>
                                </p:cTn>
                              </p:par>
                            </p:childTnLst>
                          </p:cTn>
                        </p:par>
                        <p:par>
                          <p:cTn id="44" fill="hold">
                            <p:stCondLst>
                              <p:cond delay="2500"/>
                            </p:stCondLst>
                            <p:childTnLst>
                              <p:par>
                                <p:cTn id="45" presetID="22" presetClass="entr" presetSubtype="2" fill="hold" grpId="0" nodeType="afterEffect">
                                  <p:stCondLst>
                                    <p:cond delay="0"/>
                                  </p:stCondLst>
                                  <p:childTnLst>
                                    <p:set>
                                      <p:cBhvr>
                                        <p:cTn id="46" dur="1" fill="hold">
                                          <p:stCondLst>
                                            <p:cond delay="0"/>
                                          </p:stCondLst>
                                        </p:cTn>
                                        <p:tgtEl>
                                          <p:spTgt spid="4">
                                            <p:graphicEl>
                                              <a:chart seriesIdx="-4" categoryIdx="9" bldStep="category"/>
                                            </p:graphicEl>
                                          </p:spTgt>
                                        </p:tgtEl>
                                        <p:attrNameLst>
                                          <p:attrName>style.visibility</p:attrName>
                                        </p:attrNameLst>
                                      </p:cBhvr>
                                      <p:to>
                                        <p:strVal val="visible"/>
                                      </p:to>
                                    </p:set>
                                    <p:animEffect transition="in" filter="wipe(right)">
                                      <p:cBhvr>
                                        <p:cTn id="47" dur="250"/>
                                        <p:tgtEl>
                                          <p:spTgt spid="4">
                                            <p:graphicEl>
                                              <a:chart seriesIdx="-4" categoryIdx="9" bldStep="category"/>
                                            </p:graphicEl>
                                          </p:spTgt>
                                        </p:tgtEl>
                                      </p:cBhvr>
                                    </p:animEffect>
                                  </p:childTnLst>
                                </p:cTn>
                              </p:par>
                            </p:childTnLst>
                          </p:cTn>
                        </p:par>
                        <p:par>
                          <p:cTn id="48" fill="hold">
                            <p:stCondLst>
                              <p:cond delay="2750"/>
                            </p:stCondLst>
                            <p:childTnLst>
                              <p:par>
                                <p:cTn id="49" presetID="22" presetClass="entr" presetSubtype="2" fill="hold" grpId="0" nodeType="afterEffect">
                                  <p:stCondLst>
                                    <p:cond delay="0"/>
                                  </p:stCondLst>
                                  <p:childTnLst>
                                    <p:set>
                                      <p:cBhvr>
                                        <p:cTn id="50" dur="1" fill="hold">
                                          <p:stCondLst>
                                            <p:cond delay="0"/>
                                          </p:stCondLst>
                                        </p:cTn>
                                        <p:tgtEl>
                                          <p:spTgt spid="4">
                                            <p:graphicEl>
                                              <a:chart seriesIdx="-4" categoryIdx="10" bldStep="category"/>
                                            </p:graphicEl>
                                          </p:spTgt>
                                        </p:tgtEl>
                                        <p:attrNameLst>
                                          <p:attrName>style.visibility</p:attrName>
                                        </p:attrNameLst>
                                      </p:cBhvr>
                                      <p:to>
                                        <p:strVal val="visible"/>
                                      </p:to>
                                    </p:set>
                                    <p:animEffect transition="in" filter="wipe(right)">
                                      <p:cBhvr>
                                        <p:cTn id="51" dur="250"/>
                                        <p:tgtEl>
                                          <p:spTgt spid="4">
                                            <p:graphicEl>
                                              <a:chart seriesIdx="-4" categoryIdx="10" bldStep="category"/>
                                            </p:graphicEl>
                                          </p:spTgt>
                                        </p:tgtEl>
                                      </p:cBhvr>
                                    </p:animEffect>
                                  </p:childTnLst>
                                </p:cTn>
                              </p:par>
                            </p:childTnLst>
                          </p:cTn>
                        </p:par>
                        <p:par>
                          <p:cTn id="52" fill="hold">
                            <p:stCondLst>
                              <p:cond delay="3000"/>
                            </p:stCondLst>
                            <p:childTnLst>
                              <p:par>
                                <p:cTn id="53" presetID="22" presetClass="entr" presetSubtype="2" fill="hold" grpId="0" nodeType="afterEffect">
                                  <p:stCondLst>
                                    <p:cond delay="0"/>
                                  </p:stCondLst>
                                  <p:childTnLst>
                                    <p:set>
                                      <p:cBhvr>
                                        <p:cTn id="54" dur="1" fill="hold">
                                          <p:stCondLst>
                                            <p:cond delay="0"/>
                                          </p:stCondLst>
                                        </p:cTn>
                                        <p:tgtEl>
                                          <p:spTgt spid="4">
                                            <p:graphicEl>
                                              <a:chart seriesIdx="-4" categoryIdx="11" bldStep="category"/>
                                            </p:graphicEl>
                                          </p:spTgt>
                                        </p:tgtEl>
                                        <p:attrNameLst>
                                          <p:attrName>style.visibility</p:attrName>
                                        </p:attrNameLst>
                                      </p:cBhvr>
                                      <p:to>
                                        <p:strVal val="visible"/>
                                      </p:to>
                                    </p:set>
                                    <p:animEffect transition="in" filter="wipe(right)">
                                      <p:cBhvr>
                                        <p:cTn id="55" dur="250"/>
                                        <p:tgtEl>
                                          <p:spTgt spid="4">
                                            <p:graphicEl>
                                              <a:chart seriesIdx="-4" categoryIdx="11" bldStep="category"/>
                                            </p:graphicEl>
                                          </p:spTgt>
                                        </p:tgtEl>
                                      </p:cBhvr>
                                    </p:animEffect>
                                  </p:childTnLst>
                                </p:cTn>
                              </p:par>
                            </p:childTnLst>
                          </p:cTn>
                        </p:par>
                        <p:par>
                          <p:cTn id="56" fill="hold">
                            <p:stCondLst>
                              <p:cond delay="3250"/>
                            </p:stCondLst>
                            <p:childTnLst>
                              <p:par>
                                <p:cTn id="57" presetID="22" presetClass="entr" presetSubtype="2" fill="hold" grpId="0" nodeType="afterEffect">
                                  <p:stCondLst>
                                    <p:cond delay="0"/>
                                  </p:stCondLst>
                                  <p:childTnLst>
                                    <p:set>
                                      <p:cBhvr>
                                        <p:cTn id="58" dur="1" fill="hold">
                                          <p:stCondLst>
                                            <p:cond delay="0"/>
                                          </p:stCondLst>
                                        </p:cTn>
                                        <p:tgtEl>
                                          <p:spTgt spid="4">
                                            <p:graphicEl>
                                              <a:chart seriesIdx="-4" categoryIdx="12" bldStep="category"/>
                                            </p:graphicEl>
                                          </p:spTgt>
                                        </p:tgtEl>
                                        <p:attrNameLst>
                                          <p:attrName>style.visibility</p:attrName>
                                        </p:attrNameLst>
                                      </p:cBhvr>
                                      <p:to>
                                        <p:strVal val="visible"/>
                                      </p:to>
                                    </p:set>
                                    <p:animEffect transition="in" filter="wipe(right)">
                                      <p:cBhvr>
                                        <p:cTn id="59" dur="250"/>
                                        <p:tgtEl>
                                          <p:spTgt spid="4">
                                            <p:graphicEl>
                                              <a:chart seriesIdx="-4" categoryIdx="12" bldStep="category"/>
                                            </p:graphicEl>
                                          </p:spTgt>
                                        </p:tgtEl>
                                      </p:cBhvr>
                                    </p:animEffect>
                                  </p:childTnLst>
                                </p:cTn>
                              </p:par>
                            </p:childTnLst>
                          </p:cTn>
                        </p:par>
                        <p:par>
                          <p:cTn id="60" fill="hold">
                            <p:stCondLst>
                              <p:cond delay="3500"/>
                            </p:stCondLst>
                            <p:childTnLst>
                              <p:par>
                                <p:cTn id="61" presetID="22" presetClass="entr" presetSubtype="2" fill="hold" grpId="0" nodeType="afterEffect">
                                  <p:stCondLst>
                                    <p:cond delay="0"/>
                                  </p:stCondLst>
                                  <p:childTnLst>
                                    <p:set>
                                      <p:cBhvr>
                                        <p:cTn id="62" dur="1" fill="hold">
                                          <p:stCondLst>
                                            <p:cond delay="0"/>
                                          </p:stCondLst>
                                        </p:cTn>
                                        <p:tgtEl>
                                          <p:spTgt spid="4">
                                            <p:graphicEl>
                                              <a:chart seriesIdx="-4" categoryIdx="13" bldStep="category"/>
                                            </p:graphicEl>
                                          </p:spTgt>
                                        </p:tgtEl>
                                        <p:attrNameLst>
                                          <p:attrName>style.visibility</p:attrName>
                                        </p:attrNameLst>
                                      </p:cBhvr>
                                      <p:to>
                                        <p:strVal val="visible"/>
                                      </p:to>
                                    </p:set>
                                    <p:animEffect transition="in" filter="wipe(right)">
                                      <p:cBhvr>
                                        <p:cTn id="63" dur="250"/>
                                        <p:tgtEl>
                                          <p:spTgt spid="4">
                                            <p:graphicEl>
                                              <a:chart seriesIdx="-4" categoryIdx="13" bldStep="category"/>
                                            </p:graphicEl>
                                          </p:spTgt>
                                        </p:tgtEl>
                                      </p:cBhvr>
                                    </p:animEffect>
                                  </p:childTnLst>
                                </p:cTn>
                              </p:par>
                            </p:childTnLst>
                          </p:cTn>
                        </p:par>
                        <p:par>
                          <p:cTn id="64" fill="hold">
                            <p:stCondLst>
                              <p:cond delay="3750"/>
                            </p:stCondLst>
                            <p:childTnLst>
                              <p:par>
                                <p:cTn id="65" presetID="22" presetClass="entr" presetSubtype="2" fill="hold" grpId="0" nodeType="afterEffect">
                                  <p:stCondLst>
                                    <p:cond delay="0"/>
                                  </p:stCondLst>
                                  <p:childTnLst>
                                    <p:set>
                                      <p:cBhvr>
                                        <p:cTn id="66" dur="1" fill="hold">
                                          <p:stCondLst>
                                            <p:cond delay="0"/>
                                          </p:stCondLst>
                                        </p:cTn>
                                        <p:tgtEl>
                                          <p:spTgt spid="4">
                                            <p:graphicEl>
                                              <a:chart seriesIdx="-4" categoryIdx="14" bldStep="category"/>
                                            </p:graphicEl>
                                          </p:spTgt>
                                        </p:tgtEl>
                                        <p:attrNameLst>
                                          <p:attrName>style.visibility</p:attrName>
                                        </p:attrNameLst>
                                      </p:cBhvr>
                                      <p:to>
                                        <p:strVal val="visible"/>
                                      </p:to>
                                    </p:set>
                                    <p:animEffect transition="in" filter="wipe(right)">
                                      <p:cBhvr>
                                        <p:cTn id="67" dur="250"/>
                                        <p:tgtEl>
                                          <p:spTgt spid="4">
                                            <p:graphicEl>
                                              <a:chart seriesIdx="-4" categoryIdx="14" bldStep="category"/>
                                            </p:graphicEl>
                                          </p:spTgt>
                                        </p:tgtEl>
                                      </p:cBhvr>
                                    </p:animEffect>
                                  </p:childTnLst>
                                </p:cTn>
                              </p:par>
                            </p:childTnLst>
                          </p:cTn>
                        </p:par>
                        <p:par>
                          <p:cTn id="68" fill="hold">
                            <p:stCondLst>
                              <p:cond delay="4000"/>
                            </p:stCondLst>
                            <p:childTnLst>
                              <p:par>
                                <p:cTn id="69" presetID="22" presetClass="entr" presetSubtype="2" fill="hold" grpId="0" nodeType="afterEffect">
                                  <p:stCondLst>
                                    <p:cond delay="0"/>
                                  </p:stCondLst>
                                  <p:childTnLst>
                                    <p:set>
                                      <p:cBhvr>
                                        <p:cTn id="70" dur="1" fill="hold">
                                          <p:stCondLst>
                                            <p:cond delay="0"/>
                                          </p:stCondLst>
                                        </p:cTn>
                                        <p:tgtEl>
                                          <p:spTgt spid="4">
                                            <p:graphicEl>
                                              <a:chart seriesIdx="-4" categoryIdx="15" bldStep="category"/>
                                            </p:graphicEl>
                                          </p:spTgt>
                                        </p:tgtEl>
                                        <p:attrNameLst>
                                          <p:attrName>style.visibility</p:attrName>
                                        </p:attrNameLst>
                                      </p:cBhvr>
                                      <p:to>
                                        <p:strVal val="visible"/>
                                      </p:to>
                                    </p:set>
                                    <p:animEffect transition="in" filter="wipe(right)">
                                      <p:cBhvr>
                                        <p:cTn id="71" dur="250"/>
                                        <p:tgtEl>
                                          <p:spTgt spid="4">
                                            <p:graphicEl>
                                              <a:chart seriesIdx="-4" categoryIdx="15" bldStep="category"/>
                                            </p:graphicEl>
                                          </p:spTgt>
                                        </p:tgtEl>
                                      </p:cBhvr>
                                    </p:animEffect>
                                  </p:childTnLst>
                                </p:cTn>
                              </p:par>
                            </p:childTnLst>
                          </p:cTn>
                        </p:par>
                        <p:par>
                          <p:cTn id="72" fill="hold">
                            <p:stCondLst>
                              <p:cond delay="4250"/>
                            </p:stCondLst>
                            <p:childTnLst>
                              <p:par>
                                <p:cTn id="73" presetID="22" presetClass="entr" presetSubtype="2" fill="hold" grpId="0" nodeType="afterEffect">
                                  <p:stCondLst>
                                    <p:cond delay="0"/>
                                  </p:stCondLst>
                                  <p:childTnLst>
                                    <p:set>
                                      <p:cBhvr>
                                        <p:cTn id="74" dur="1" fill="hold">
                                          <p:stCondLst>
                                            <p:cond delay="0"/>
                                          </p:stCondLst>
                                        </p:cTn>
                                        <p:tgtEl>
                                          <p:spTgt spid="4">
                                            <p:graphicEl>
                                              <a:chart seriesIdx="-4" categoryIdx="16" bldStep="category"/>
                                            </p:graphicEl>
                                          </p:spTgt>
                                        </p:tgtEl>
                                        <p:attrNameLst>
                                          <p:attrName>style.visibility</p:attrName>
                                        </p:attrNameLst>
                                      </p:cBhvr>
                                      <p:to>
                                        <p:strVal val="visible"/>
                                      </p:to>
                                    </p:set>
                                    <p:animEffect transition="in" filter="wipe(right)">
                                      <p:cBhvr>
                                        <p:cTn id="75" dur="250"/>
                                        <p:tgtEl>
                                          <p:spTgt spid="4">
                                            <p:graphicEl>
                                              <a:chart seriesIdx="-4" categoryIdx="16" bldStep="category"/>
                                            </p:graphicEl>
                                          </p:spTgt>
                                        </p:tgtEl>
                                      </p:cBhvr>
                                    </p:animEffect>
                                  </p:childTnLst>
                                </p:cTn>
                              </p:par>
                            </p:childTnLst>
                          </p:cTn>
                        </p:par>
                        <p:par>
                          <p:cTn id="76" fill="hold">
                            <p:stCondLst>
                              <p:cond delay="4500"/>
                            </p:stCondLst>
                            <p:childTnLst>
                              <p:par>
                                <p:cTn id="77" presetID="22" presetClass="entr" presetSubtype="2" fill="hold" grpId="0" nodeType="afterEffect">
                                  <p:stCondLst>
                                    <p:cond delay="0"/>
                                  </p:stCondLst>
                                  <p:childTnLst>
                                    <p:set>
                                      <p:cBhvr>
                                        <p:cTn id="78" dur="1" fill="hold">
                                          <p:stCondLst>
                                            <p:cond delay="0"/>
                                          </p:stCondLst>
                                        </p:cTn>
                                        <p:tgtEl>
                                          <p:spTgt spid="4">
                                            <p:graphicEl>
                                              <a:chart seriesIdx="-4" categoryIdx="17" bldStep="category"/>
                                            </p:graphicEl>
                                          </p:spTgt>
                                        </p:tgtEl>
                                        <p:attrNameLst>
                                          <p:attrName>style.visibility</p:attrName>
                                        </p:attrNameLst>
                                      </p:cBhvr>
                                      <p:to>
                                        <p:strVal val="visible"/>
                                      </p:to>
                                    </p:set>
                                    <p:animEffect transition="in" filter="wipe(right)">
                                      <p:cBhvr>
                                        <p:cTn id="79" dur="250"/>
                                        <p:tgtEl>
                                          <p:spTgt spid="4">
                                            <p:graphicEl>
                                              <a:chart seriesIdx="-4" categoryIdx="17" bldStep="category"/>
                                            </p:graphicEl>
                                          </p:spTgt>
                                        </p:tgtEl>
                                      </p:cBhvr>
                                    </p:animEffect>
                                  </p:childTnLst>
                                </p:cTn>
                              </p:par>
                            </p:childTnLst>
                          </p:cTn>
                        </p:par>
                        <p:par>
                          <p:cTn id="80" fill="hold">
                            <p:stCondLst>
                              <p:cond delay="4750"/>
                            </p:stCondLst>
                            <p:childTnLst>
                              <p:par>
                                <p:cTn id="81" presetID="22" presetClass="entr" presetSubtype="2" fill="hold" grpId="0" nodeType="afterEffect">
                                  <p:stCondLst>
                                    <p:cond delay="0"/>
                                  </p:stCondLst>
                                  <p:childTnLst>
                                    <p:set>
                                      <p:cBhvr>
                                        <p:cTn id="82" dur="1" fill="hold">
                                          <p:stCondLst>
                                            <p:cond delay="0"/>
                                          </p:stCondLst>
                                        </p:cTn>
                                        <p:tgtEl>
                                          <p:spTgt spid="4">
                                            <p:graphicEl>
                                              <a:chart seriesIdx="-4" categoryIdx="18" bldStep="category"/>
                                            </p:graphicEl>
                                          </p:spTgt>
                                        </p:tgtEl>
                                        <p:attrNameLst>
                                          <p:attrName>style.visibility</p:attrName>
                                        </p:attrNameLst>
                                      </p:cBhvr>
                                      <p:to>
                                        <p:strVal val="visible"/>
                                      </p:to>
                                    </p:set>
                                    <p:animEffect transition="in" filter="wipe(right)">
                                      <p:cBhvr>
                                        <p:cTn id="83" dur="250"/>
                                        <p:tgtEl>
                                          <p:spTgt spid="4">
                                            <p:graphicEl>
                                              <a:chart seriesIdx="-4" categoryIdx="18" bldStep="category"/>
                                            </p:graphicEl>
                                          </p:spTgt>
                                        </p:tgtEl>
                                      </p:cBhvr>
                                    </p:animEffect>
                                  </p:childTnLst>
                                </p:cTn>
                              </p:par>
                            </p:childTnLst>
                          </p:cTn>
                        </p:par>
                        <p:par>
                          <p:cTn id="84" fill="hold">
                            <p:stCondLst>
                              <p:cond delay="5000"/>
                            </p:stCondLst>
                            <p:childTnLst>
                              <p:par>
                                <p:cTn id="85" presetID="22" presetClass="entr" presetSubtype="2" fill="hold" grpId="0" nodeType="afterEffect">
                                  <p:stCondLst>
                                    <p:cond delay="0"/>
                                  </p:stCondLst>
                                  <p:childTnLst>
                                    <p:set>
                                      <p:cBhvr>
                                        <p:cTn id="86" dur="1" fill="hold">
                                          <p:stCondLst>
                                            <p:cond delay="0"/>
                                          </p:stCondLst>
                                        </p:cTn>
                                        <p:tgtEl>
                                          <p:spTgt spid="4">
                                            <p:graphicEl>
                                              <a:chart seriesIdx="-4" categoryIdx="19" bldStep="category"/>
                                            </p:graphicEl>
                                          </p:spTgt>
                                        </p:tgtEl>
                                        <p:attrNameLst>
                                          <p:attrName>style.visibility</p:attrName>
                                        </p:attrNameLst>
                                      </p:cBhvr>
                                      <p:to>
                                        <p:strVal val="visible"/>
                                      </p:to>
                                    </p:set>
                                    <p:animEffect transition="in" filter="wipe(right)">
                                      <p:cBhvr>
                                        <p:cTn id="87" dur="250"/>
                                        <p:tgtEl>
                                          <p:spTgt spid="4">
                                            <p:graphicEl>
                                              <a:chart seriesIdx="-4" categoryIdx="19" bldStep="category"/>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9"/>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P spid="9" grpId="0" animBg="1"/>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aphicFrame>
        <p:nvGraphicFramePr>
          <p:cNvPr id="4" name="圖表 3">
            <a:extLst>
              <a:ext uri="{FF2B5EF4-FFF2-40B4-BE49-F238E27FC236}">
                <a16:creationId xmlns:a16="http://schemas.microsoft.com/office/drawing/2014/main" id="{AD965F19-90B4-469D-A4C8-7306C570BD3D}"/>
              </a:ext>
            </a:extLst>
          </p:cNvPr>
          <p:cNvGraphicFramePr/>
          <p:nvPr>
            <p:extLst>
              <p:ext uri="{D42A27DB-BD31-4B8C-83A1-F6EECF244321}">
                <p14:modId xmlns:p14="http://schemas.microsoft.com/office/powerpoint/2010/main" val="3034823133"/>
              </p:ext>
            </p:extLst>
          </p:nvPr>
        </p:nvGraphicFramePr>
        <p:xfrm>
          <a:off x="5029200" y="2183398"/>
          <a:ext cx="11811000" cy="7662878"/>
        </p:xfrm>
        <a:graphic>
          <a:graphicData uri="http://schemas.openxmlformats.org/drawingml/2006/chart">
            <c:chart xmlns:c="http://schemas.openxmlformats.org/drawingml/2006/chart" xmlns:r="http://schemas.openxmlformats.org/officeDocument/2006/relationships" r:id="rId2"/>
          </a:graphicData>
        </a:graphic>
      </p:graphicFrame>
      <p:sp>
        <p:nvSpPr>
          <p:cNvPr id="3" name="Freeform 8">
            <a:extLst>
              <a:ext uri="{FF2B5EF4-FFF2-40B4-BE49-F238E27FC236}">
                <a16:creationId xmlns:a16="http://schemas.microsoft.com/office/drawing/2014/main" id="{0BD0096C-0D78-4146-A0E0-560D706C7C80}"/>
              </a:ext>
            </a:extLst>
          </p:cNvPr>
          <p:cNvSpPr/>
          <p:nvPr/>
        </p:nvSpPr>
        <p:spPr>
          <a:xfrm>
            <a:off x="733524" y="6443192"/>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文字方塊 1">
            <a:extLst>
              <a:ext uri="{FF2B5EF4-FFF2-40B4-BE49-F238E27FC236}">
                <a16:creationId xmlns:a16="http://schemas.microsoft.com/office/drawing/2014/main" id="{61F38FE1-21CE-4762-9864-465E39C65121}"/>
              </a:ext>
            </a:extLst>
          </p:cNvPr>
          <p:cNvSpPr txBox="1"/>
          <p:nvPr/>
        </p:nvSpPr>
        <p:spPr>
          <a:xfrm>
            <a:off x="685800" y="1485900"/>
            <a:ext cx="2308324" cy="6465873"/>
          </a:xfrm>
          <a:prstGeom prst="rect">
            <a:avLst/>
          </a:prstGeom>
          <a:noFill/>
          <a:effectLst>
            <a:outerShdw blurRad="50800" dist="38100" dir="2700000" algn="tl" rotWithShape="0">
              <a:prstClr val="black">
                <a:alpha val="40000"/>
              </a:prstClr>
            </a:outerShdw>
          </a:effectLst>
        </p:spPr>
        <p:txBody>
          <a:bodyPr vert="eaVert" wrap="none" rtlCol="0">
            <a:spAutoFit/>
          </a:bodyPr>
          <a:lstStyle/>
          <a:p>
            <a:r>
              <a:rPr lang="zh-TW" altLang="en-US" sz="13800" dirty="0">
                <a:solidFill>
                  <a:srgbClr val="A84B2D"/>
                </a:solidFill>
                <a:latin typeface="漢儀新蒂蠟筆體" panose="02000500000000000000" pitchFamily="2" charset="-120"/>
                <a:ea typeface="漢儀新蒂蠟筆體" panose="02000500000000000000" pitchFamily="2" charset="-120"/>
              </a:rPr>
              <a:t>問卷調查</a:t>
            </a:r>
          </a:p>
        </p:txBody>
      </p:sp>
      <p:grpSp>
        <p:nvGrpSpPr>
          <p:cNvPr id="7" name="群組 6">
            <a:extLst>
              <a:ext uri="{FF2B5EF4-FFF2-40B4-BE49-F238E27FC236}">
                <a16:creationId xmlns:a16="http://schemas.microsoft.com/office/drawing/2014/main" id="{3DB8CDCB-738C-48AD-AAC5-B301DDA5D673}"/>
              </a:ext>
            </a:extLst>
          </p:cNvPr>
          <p:cNvGrpSpPr/>
          <p:nvPr/>
        </p:nvGrpSpPr>
        <p:grpSpPr>
          <a:xfrm>
            <a:off x="6505572" y="941338"/>
            <a:ext cx="9144000" cy="2308324"/>
            <a:chOff x="7239000" y="1028700"/>
            <a:chExt cx="7924800" cy="2308324"/>
          </a:xfrm>
        </p:grpSpPr>
        <p:sp>
          <p:nvSpPr>
            <p:cNvPr id="8" name="矩形: 圓角 7">
              <a:extLst>
                <a:ext uri="{FF2B5EF4-FFF2-40B4-BE49-F238E27FC236}">
                  <a16:creationId xmlns:a16="http://schemas.microsoft.com/office/drawing/2014/main" id="{737EBEEB-960F-4808-A981-DC98D2A9920D}"/>
                </a:ext>
              </a:extLst>
            </p:cNvPr>
            <p:cNvSpPr/>
            <p:nvPr/>
          </p:nvSpPr>
          <p:spPr>
            <a:xfrm>
              <a:off x="7239000" y="1104720"/>
              <a:ext cx="7496172" cy="11431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3820D5D6-2E89-4409-AD81-95A96D65A221}"/>
                </a:ext>
              </a:extLst>
            </p:cNvPr>
            <p:cNvSpPr/>
            <p:nvPr/>
          </p:nvSpPr>
          <p:spPr>
            <a:xfrm>
              <a:off x="7419972" y="1028700"/>
              <a:ext cx="7743828" cy="2308324"/>
            </a:xfrm>
            <a:prstGeom prst="rect">
              <a:avLst/>
            </a:prstGeom>
          </p:spPr>
          <p:txBody>
            <a:bodyPr wrap="square">
              <a:spAutoFit/>
            </a:bodyPr>
            <a:lstStyle/>
            <a:p>
              <a:r>
                <a:rPr lang="en-US" altLang="zh-TW" sz="7200" dirty="0">
                  <a:solidFill>
                    <a:srgbClr val="A84B2D"/>
                  </a:solidFill>
                  <a:latin typeface="漢儀新蒂蠟筆體" panose="02000500000000000000" pitchFamily="2" charset="-120"/>
                  <a:ea typeface="漢儀新蒂蠟筆體" panose="02000500000000000000" pitchFamily="2" charset="-120"/>
                </a:rPr>
                <a:t>Q</a:t>
              </a:r>
              <a:r>
                <a:rPr lang="zh-TW" altLang="en-US" sz="7200" dirty="0">
                  <a:solidFill>
                    <a:srgbClr val="A84B2D"/>
                  </a:solidFill>
                  <a:latin typeface="漢儀新蒂蠟筆體" panose="02000500000000000000" pitchFamily="2" charset="-120"/>
                  <a:ea typeface="漢儀新蒂蠟筆體" panose="02000500000000000000" pitchFamily="2" charset="-120"/>
                </a:rPr>
                <a:t>：是否有在外租屋的經驗</a:t>
              </a:r>
            </a:p>
          </p:txBody>
        </p:sp>
      </p:grpSp>
      <p:pic>
        <p:nvPicPr>
          <p:cNvPr id="10" name="圖片 9">
            <a:extLst>
              <a:ext uri="{FF2B5EF4-FFF2-40B4-BE49-F238E27FC236}">
                <a16:creationId xmlns:a16="http://schemas.microsoft.com/office/drawing/2014/main" id="{8BF0936B-A94C-4ED4-BDA8-26ABEC5D751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20692882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0BD0096C-0D78-4146-A0E0-560D706C7C80}"/>
              </a:ext>
            </a:extLst>
          </p:cNvPr>
          <p:cNvSpPr/>
          <p:nvPr/>
        </p:nvSpPr>
        <p:spPr>
          <a:xfrm>
            <a:off x="733524" y="6443192"/>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文字方塊 1">
            <a:extLst>
              <a:ext uri="{FF2B5EF4-FFF2-40B4-BE49-F238E27FC236}">
                <a16:creationId xmlns:a16="http://schemas.microsoft.com/office/drawing/2014/main" id="{61F38FE1-21CE-4762-9864-465E39C65121}"/>
              </a:ext>
            </a:extLst>
          </p:cNvPr>
          <p:cNvSpPr txBox="1"/>
          <p:nvPr/>
        </p:nvSpPr>
        <p:spPr>
          <a:xfrm>
            <a:off x="685800" y="1485900"/>
            <a:ext cx="2308324" cy="6465873"/>
          </a:xfrm>
          <a:prstGeom prst="rect">
            <a:avLst/>
          </a:prstGeom>
          <a:noFill/>
          <a:effectLst>
            <a:outerShdw blurRad="50800" dist="38100" dir="2700000" algn="tl" rotWithShape="0">
              <a:prstClr val="black">
                <a:alpha val="40000"/>
              </a:prstClr>
            </a:outerShdw>
          </a:effectLst>
        </p:spPr>
        <p:txBody>
          <a:bodyPr vert="eaVert" wrap="none" rtlCol="0">
            <a:spAutoFit/>
          </a:bodyPr>
          <a:lstStyle>
            <a:defPPr>
              <a:defRPr lang="en-US"/>
            </a:defPPr>
            <a:lvl1pPr>
              <a:defRPr sz="13800">
                <a:solidFill>
                  <a:srgbClr val="A84B2D"/>
                </a:solidFill>
                <a:latin typeface="漢儀新蒂蠟筆體" panose="02000500000000000000" pitchFamily="2" charset="-120"/>
                <a:ea typeface="漢儀新蒂蠟筆體" panose="02000500000000000000" pitchFamily="2" charset="-120"/>
              </a:defRPr>
            </a:lvl1pPr>
          </a:lstStyle>
          <a:p>
            <a:r>
              <a:rPr lang="zh-TW" altLang="en-US" dirty="0"/>
              <a:t>問卷調查</a:t>
            </a:r>
          </a:p>
        </p:txBody>
      </p:sp>
      <p:graphicFrame>
        <p:nvGraphicFramePr>
          <p:cNvPr id="6" name="圖表 5">
            <a:extLst>
              <a:ext uri="{FF2B5EF4-FFF2-40B4-BE49-F238E27FC236}">
                <a16:creationId xmlns:a16="http://schemas.microsoft.com/office/drawing/2014/main" id="{55160966-988F-4E72-B373-49686C0597C9}"/>
              </a:ext>
            </a:extLst>
          </p:cNvPr>
          <p:cNvGraphicFramePr/>
          <p:nvPr>
            <p:extLst>
              <p:ext uri="{D42A27DB-BD31-4B8C-83A1-F6EECF244321}">
                <p14:modId xmlns:p14="http://schemas.microsoft.com/office/powerpoint/2010/main" val="4172699158"/>
              </p:ext>
            </p:extLst>
          </p:nvPr>
        </p:nvGraphicFramePr>
        <p:xfrm>
          <a:off x="4419600" y="1333500"/>
          <a:ext cx="12649200" cy="8712200"/>
        </p:xfrm>
        <a:graphic>
          <a:graphicData uri="http://schemas.openxmlformats.org/drawingml/2006/chart">
            <c:chart xmlns:c="http://schemas.openxmlformats.org/drawingml/2006/chart" xmlns:r="http://schemas.openxmlformats.org/officeDocument/2006/relationships" r:id="rId4"/>
          </a:graphicData>
        </a:graphic>
      </p:graphicFrame>
      <p:grpSp>
        <p:nvGrpSpPr>
          <p:cNvPr id="10" name="群組 9">
            <a:extLst>
              <a:ext uri="{FF2B5EF4-FFF2-40B4-BE49-F238E27FC236}">
                <a16:creationId xmlns:a16="http://schemas.microsoft.com/office/drawing/2014/main" id="{2BF9624B-EBCA-4C7C-A819-DB397CB02613}"/>
              </a:ext>
            </a:extLst>
          </p:cNvPr>
          <p:cNvGrpSpPr/>
          <p:nvPr/>
        </p:nvGrpSpPr>
        <p:grpSpPr>
          <a:xfrm>
            <a:off x="7239000" y="1028700"/>
            <a:ext cx="7496172" cy="1219200"/>
            <a:chOff x="7239000" y="1028700"/>
            <a:chExt cx="7496172" cy="1219200"/>
          </a:xfrm>
        </p:grpSpPr>
        <p:sp>
          <p:nvSpPr>
            <p:cNvPr id="9" name="矩形: 圓角 8">
              <a:extLst>
                <a:ext uri="{FF2B5EF4-FFF2-40B4-BE49-F238E27FC236}">
                  <a16:creationId xmlns:a16="http://schemas.microsoft.com/office/drawing/2014/main" id="{D73C66CD-D8A8-4D59-BB88-89680CC6CC9E}"/>
                </a:ext>
              </a:extLst>
            </p:cNvPr>
            <p:cNvSpPr/>
            <p:nvPr/>
          </p:nvSpPr>
          <p:spPr>
            <a:xfrm>
              <a:off x="7239000" y="1104720"/>
              <a:ext cx="7496172" cy="11431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3DBEFD56-0359-4558-ADFD-834E94AB1B69}"/>
                </a:ext>
              </a:extLst>
            </p:cNvPr>
            <p:cNvSpPr/>
            <p:nvPr/>
          </p:nvSpPr>
          <p:spPr>
            <a:xfrm>
              <a:off x="7419972" y="1028700"/>
              <a:ext cx="7315200" cy="1200329"/>
            </a:xfrm>
            <a:prstGeom prst="rect">
              <a:avLst/>
            </a:prstGeom>
          </p:spPr>
          <p:txBody>
            <a:bodyPr wrap="square">
              <a:spAutoFit/>
            </a:bodyPr>
            <a:lstStyle/>
            <a:p>
              <a:r>
                <a:rPr lang="en-US" altLang="zh-TW" sz="7200" dirty="0">
                  <a:solidFill>
                    <a:srgbClr val="A84B2D"/>
                  </a:solidFill>
                  <a:latin typeface="漢儀新蒂蠟筆體" panose="02000500000000000000" pitchFamily="2" charset="-120"/>
                  <a:ea typeface="漢儀新蒂蠟筆體" panose="02000500000000000000" pitchFamily="2" charset="-120"/>
                </a:rPr>
                <a:t>Q</a:t>
              </a:r>
              <a:r>
                <a:rPr lang="zh-TW" altLang="en-US" sz="7200" dirty="0">
                  <a:solidFill>
                    <a:srgbClr val="A84B2D"/>
                  </a:solidFill>
                  <a:latin typeface="漢儀新蒂蠟筆體" panose="02000500000000000000" pitchFamily="2" charset="-120"/>
                  <a:ea typeface="漢儀新蒂蠟筆體" panose="02000500000000000000" pitchFamily="2" charset="-120"/>
                </a:rPr>
                <a:t>：目前租屋平台之缺點</a:t>
              </a:r>
            </a:p>
          </p:txBody>
        </p:sp>
      </p:grpSp>
      <p:pic>
        <p:nvPicPr>
          <p:cNvPr id="11" name="圖片 10">
            <a:extLst>
              <a:ext uri="{FF2B5EF4-FFF2-40B4-BE49-F238E27FC236}">
                <a16:creationId xmlns:a16="http://schemas.microsoft.com/office/drawing/2014/main" id="{637A9A1E-0B0F-457B-847B-27C7AD6EE99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180185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rotWithShape="1">
          <a:blip r:embed="rId2"/>
          <a:srcRect t="3992" r="18536"/>
          <a:stretch/>
        </p:blipFill>
        <p:spPr>
          <a:xfrm rot="18269048">
            <a:off x="2301339" y="7217930"/>
            <a:ext cx="12429821" cy="10088338"/>
          </a:xfrm>
          <a:prstGeom prst="rect">
            <a:avLst/>
          </a:prstGeom>
        </p:spPr>
      </p:pic>
      <p:sp>
        <p:nvSpPr>
          <p:cNvPr id="2" name="文字方塊 1">
            <a:extLst>
              <a:ext uri="{FF2B5EF4-FFF2-40B4-BE49-F238E27FC236}">
                <a16:creationId xmlns:a16="http://schemas.microsoft.com/office/drawing/2014/main" id="{51EBF237-49AF-45F8-992E-D3B0D6E61D00}"/>
              </a:ext>
            </a:extLst>
          </p:cNvPr>
          <p:cNvSpPr txBox="1"/>
          <p:nvPr/>
        </p:nvSpPr>
        <p:spPr>
          <a:xfrm>
            <a:off x="7033653" y="3162300"/>
            <a:ext cx="3199915" cy="2985433"/>
          </a:xfrm>
          <a:prstGeom prst="rect">
            <a:avLst/>
          </a:prstGeom>
          <a:noFill/>
        </p:spPr>
        <p:txBody>
          <a:bodyPr wrap="none" rtlCol="0">
            <a:spAutoFit/>
          </a:bodyPr>
          <a:lstStyle/>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371045B4-149F-43BD-A15E-40403D158E7A}" type="CATEGORYNAME">
              <a:rPr lang="zh-TW" altLang="en-US" sz="72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重複刊登</a:t>
            </a:fld>
            <a:r>
              <a:rPr lang="zh-TW" altLang="en-US" sz="7200" dirty="0">
                <a:solidFill>
                  <a:sysClr val="windowText" lastClr="000000"/>
                </a:solidFill>
              </a:rPr>
              <a:t> </a:t>
            </a:r>
          </a:p>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3C295577-0DE4-4ED7-B7F8-BC4786F484E6}" type="VALUE">
              <a:rPr lang="en-US" altLang="zh-TW" sz="8000" smtClean="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26</a:t>
            </a:fld>
            <a:r>
              <a:rPr lang="en-US" altLang="zh-TW" sz="8000" dirty="0">
                <a:solidFill>
                  <a:sysClr val="windowText" lastClr="000000"/>
                </a:solidFill>
              </a:rPr>
              <a:t>, </a:t>
            </a:r>
            <a:fld id="{774F630C-BE41-4B08-93AE-70EC08AAD045}" type="PERCENTAGE">
              <a:rPr lang="en-US" altLang="zh-TW" sz="8000" smtClean="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29%</a:t>
            </a:fld>
            <a:endParaRPr lang="zh-TW" altLang="en-US" sz="8000" dirty="0">
              <a:solidFill>
                <a:sysClr val="windowText" lastClr="000000"/>
              </a:solidFill>
            </a:endParaRPr>
          </a:p>
          <a:p>
            <a:endParaRPr lang="zh-TW" altLang="en-US" sz="3600" dirty="0"/>
          </a:p>
        </p:txBody>
      </p:sp>
      <p:sp>
        <p:nvSpPr>
          <p:cNvPr id="4" name="文字方塊 3">
            <a:extLst>
              <a:ext uri="{FF2B5EF4-FFF2-40B4-BE49-F238E27FC236}">
                <a16:creationId xmlns:a16="http://schemas.microsoft.com/office/drawing/2014/main" id="{48967914-AE0C-40AB-BCB3-0B6F02759DE8}"/>
              </a:ext>
            </a:extLst>
          </p:cNvPr>
          <p:cNvSpPr txBox="1"/>
          <p:nvPr/>
        </p:nvSpPr>
        <p:spPr>
          <a:xfrm>
            <a:off x="11077572" y="2400300"/>
            <a:ext cx="6128601" cy="4081887"/>
          </a:xfrm>
          <a:prstGeom prst="rect">
            <a:avLst/>
          </a:prstGeom>
          <a:noFill/>
        </p:spPr>
        <p:txBody>
          <a:bodyPr wrap="none" rtlCol="0">
            <a:spAutoFit/>
          </a:bodyPr>
          <a:lstStyle/>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管理者未篩選房源</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房東為了增加曝光度</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房仲為了搶客源</a:t>
            </a:r>
          </a:p>
        </p:txBody>
      </p:sp>
      <p:sp>
        <p:nvSpPr>
          <p:cNvPr id="6" name="Freeform 5">
            <a:extLst>
              <a:ext uri="{FF2B5EF4-FFF2-40B4-BE49-F238E27FC236}">
                <a16:creationId xmlns:a16="http://schemas.microsoft.com/office/drawing/2014/main" id="{3735021A-CBB0-4F53-893B-A684CA524F38}"/>
              </a:ext>
            </a:extLst>
          </p:cNvPr>
          <p:cNvSpPr/>
          <p:nvPr/>
        </p:nvSpPr>
        <p:spPr>
          <a:xfrm rot="1995568">
            <a:off x="5764366" y="4568581"/>
            <a:ext cx="1775552" cy="2462213"/>
          </a:xfrm>
          <a:custGeom>
            <a:avLst/>
            <a:gdLst/>
            <a:ahLst/>
            <a:cxnLst/>
            <a:rect l="l" t="t" r="r" b="b"/>
            <a:pathLst>
              <a:path w="1811293" h="2106155">
                <a:moveTo>
                  <a:pt x="0" y="0"/>
                </a:moveTo>
                <a:lnTo>
                  <a:pt x="1811293" y="0"/>
                </a:lnTo>
                <a:lnTo>
                  <a:pt x="1811293" y="2106154"/>
                </a:lnTo>
                <a:lnTo>
                  <a:pt x="0" y="2106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9" name="圖片 8">
            <a:extLst>
              <a:ext uri="{FF2B5EF4-FFF2-40B4-BE49-F238E27FC236}">
                <a16:creationId xmlns:a16="http://schemas.microsoft.com/office/drawing/2014/main" id="{F62BC8BB-D152-4860-98A5-C6EBEC20A8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7572" y="2763927"/>
            <a:ext cx="838200" cy="838200"/>
          </a:xfrm>
          <a:prstGeom prst="rect">
            <a:avLst/>
          </a:prstGeom>
          <a:solidFill>
            <a:srgbClr val="E8E5DA"/>
          </a:solidFill>
        </p:spPr>
      </p:pic>
      <p:pic>
        <p:nvPicPr>
          <p:cNvPr id="10" name="圖片 9">
            <a:extLst>
              <a:ext uri="{FF2B5EF4-FFF2-40B4-BE49-F238E27FC236}">
                <a16:creationId xmlns:a16="http://schemas.microsoft.com/office/drawing/2014/main" id="{186A5A1D-62D6-4614-A9FC-253C1FE7FBA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209523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a:blip r:embed="rId2"/>
          <a:stretch>
            <a:fillRect/>
          </a:stretch>
        </p:blipFill>
        <p:spPr>
          <a:xfrm rot="3133380">
            <a:off x="-6194255" y="4794687"/>
            <a:ext cx="15258121" cy="10507882"/>
          </a:xfrm>
          <a:prstGeom prst="rect">
            <a:avLst/>
          </a:prstGeom>
          <a:noFill/>
        </p:spPr>
      </p:pic>
      <p:sp>
        <p:nvSpPr>
          <p:cNvPr id="2" name="文字方塊 1">
            <a:extLst>
              <a:ext uri="{FF2B5EF4-FFF2-40B4-BE49-F238E27FC236}">
                <a16:creationId xmlns:a16="http://schemas.microsoft.com/office/drawing/2014/main" id="{6C89EA13-C014-4070-BFB8-6351160543D4}"/>
              </a:ext>
            </a:extLst>
          </p:cNvPr>
          <p:cNvSpPr txBox="1"/>
          <p:nvPr/>
        </p:nvSpPr>
        <p:spPr>
          <a:xfrm>
            <a:off x="7147400" y="4152900"/>
            <a:ext cx="2890535" cy="3447098"/>
          </a:xfrm>
          <a:prstGeom prst="rect">
            <a:avLst/>
          </a:prstGeom>
          <a:noFill/>
        </p:spPr>
        <p:txBody>
          <a:bodyPr wrap="none" rtlCol="0">
            <a:spAutoFit/>
          </a:bodyPr>
          <a:lstStyle>
            <a:defPPr>
              <a:defRPr lang="en-US"/>
            </a:defPPr>
            <a:lvl1pPr algn="ctr">
              <a:defRPr sz="6000" b="0" i="0" u="none" strike="noStrike" baseline="0">
                <a:solidFill>
                  <a:srgbClr val="A84B2D"/>
                </a:solidFill>
                <a:latin typeface="漢儀新蒂蠟筆體" panose="02000500000000000000" pitchFamily="2" charset="-120"/>
                <a:ea typeface="漢儀新蒂蠟筆體" panose="02000500000000000000" pitchFamily="2" charset="-120"/>
              </a:defRPr>
            </a:lvl1pPr>
          </a:lstStyle>
          <a:p>
            <a:fld id="{C24DBD3B-B3F6-47FA-B70C-22C763E1C66F}" type="CATEGORYNAME">
              <a:rPr lang="zh-TW" altLang="en-US" sz="7200">
                <a:solidFill>
                  <a:sysClr val="windowText" lastClr="000000"/>
                </a:solidFill>
              </a:rPr>
              <a:pPr/>
              <a:t>房仲騷擾</a:t>
            </a:fld>
            <a:endParaRPr lang="zh-TW" altLang="en-US" sz="7200" dirty="0">
              <a:solidFill>
                <a:sysClr val="windowText" lastClr="000000"/>
              </a:solidFill>
            </a:endParaRPr>
          </a:p>
          <a:p>
            <a:r>
              <a:rPr lang="zh-TW" altLang="en-US" sz="7200" dirty="0">
                <a:solidFill>
                  <a:sysClr val="windowText" lastClr="000000"/>
                </a:solidFill>
              </a:rPr>
              <a:t> </a:t>
            </a:r>
            <a:fld id="{C6837B76-0CE2-4F6B-BB3F-488A084CFF55}" type="VALUE">
              <a:rPr lang="en-US" altLang="zh-TW" sz="8000" smtClean="0">
                <a:solidFill>
                  <a:sysClr val="windowText" lastClr="000000"/>
                </a:solidFill>
              </a:rPr>
              <a:pPr/>
              <a:t>6</a:t>
            </a:fld>
            <a:r>
              <a:rPr lang="en-US" altLang="zh-TW" sz="8000" dirty="0">
                <a:solidFill>
                  <a:sysClr val="windowText" lastClr="000000"/>
                </a:solidFill>
              </a:rPr>
              <a:t>, </a:t>
            </a:r>
            <a:fld id="{B9A8CA7D-7EA0-4376-85BC-D01009AA2B6C}" type="PERCENTAGE">
              <a:rPr lang="en-US" altLang="zh-TW" sz="8000">
                <a:solidFill>
                  <a:sysClr val="windowText" lastClr="000000"/>
                </a:solidFill>
              </a:rPr>
              <a:pPr/>
              <a:t>7%</a:t>
            </a:fld>
            <a:endParaRPr lang="zh-TW" altLang="en-US" sz="8000" dirty="0">
              <a:solidFill>
                <a:sysClr val="windowText" lastClr="000000"/>
              </a:solidFill>
            </a:endParaRPr>
          </a:p>
          <a:p>
            <a:endParaRPr lang="zh-TW" altLang="en-US" sz="6600" dirty="0"/>
          </a:p>
        </p:txBody>
      </p:sp>
      <p:sp>
        <p:nvSpPr>
          <p:cNvPr id="6" name="Freeform 6">
            <a:extLst>
              <a:ext uri="{FF2B5EF4-FFF2-40B4-BE49-F238E27FC236}">
                <a16:creationId xmlns:a16="http://schemas.microsoft.com/office/drawing/2014/main" id="{AD6E8888-FEB4-475E-89C6-A2279C9E4EE9}"/>
              </a:ext>
            </a:extLst>
          </p:cNvPr>
          <p:cNvSpPr/>
          <p:nvPr/>
        </p:nvSpPr>
        <p:spPr>
          <a:xfrm rot="2512540">
            <a:off x="5034540" y="4831210"/>
            <a:ext cx="1447800" cy="2791474"/>
          </a:xfrm>
          <a:custGeom>
            <a:avLst/>
            <a:gdLst/>
            <a:ahLst/>
            <a:cxnLst/>
            <a:rect l="l" t="t" r="r" b="b"/>
            <a:pathLst>
              <a:path w="1786912" h="3377325">
                <a:moveTo>
                  <a:pt x="0" y="0"/>
                </a:moveTo>
                <a:lnTo>
                  <a:pt x="1786912" y="0"/>
                </a:lnTo>
                <a:lnTo>
                  <a:pt x="1786912" y="3377325"/>
                </a:lnTo>
                <a:lnTo>
                  <a:pt x="0" y="33773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文字方塊 6">
            <a:extLst>
              <a:ext uri="{FF2B5EF4-FFF2-40B4-BE49-F238E27FC236}">
                <a16:creationId xmlns:a16="http://schemas.microsoft.com/office/drawing/2014/main" id="{9FDF115B-6932-49AC-A72C-DE88C31401A6}"/>
              </a:ext>
            </a:extLst>
          </p:cNvPr>
          <p:cNvSpPr txBox="1"/>
          <p:nvPr/>
        </p:nvSpPr>
        <p:spPr>
          <a:xfrm>
            <a:off x="10972800" y="3924300"/>
            <a:ext cx="5769528" cy="2699393"/>
          </a:xfrm>
          <a:prstGeom prst="rect">
            <a:avLst/>
          </a:prstGeom>
          <a:noFill/>
        </p:spPr>
        <p:txBody>
          <a:bodyPr wrap="none" rtlCol="0">
            <a:spAutoFit/>
          </a:bodyPr>
          <a:lstStyle/>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業績壓力</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豐厚的成交服務費</a:t>
            </a:r>
            <a:endParaRPr lang="en-US" altLang="zh-TW" sz="6000" dirty="0">
              <a:latin typeface="漢儀新蒂蠟筆體" panose="02000500000000000000" pitchFamily="2" charset="-120"/>
              <a:ea typeface="漢儀新蒂蠟筆體" panose="02000500000000000000" pitchFamily="2" charset="-120"/>
            </a:endParaRPr>
          </a:p>
        </p:txBody>
      </p:sp>
      <p:pic>
        <p:nvPicPr>
          <p:cNvPr id="9" name="圖片 8">
            <a:extLst>
              <a:ext uri="{FF2B5EF4-FFF2-40B4-BE49-F238E27FC236}">
                <a16:creationId xmlns:a16="http://schemas.microsoft.com/office/drawing/2014/main" id="{D9DB82B3-7CB1-42FF-9B09-3FDBA5A3064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66676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A123F0-D711-4FD9-A59C-ED8EA8E3E783}"/>
              </a:ext>
            </a:extLst>
          </p:cNvPr>
          <p:cNvSpPr/>
          <p:nvPr/>
        </p:nvSpPr>
        <p:spPr>
          <a:xfrm>
            <a:off x="7320425" y="4681835"/>
            <a:ext cx="3647152" cy="923330"/>
          </a:xfrm>
          <a:prstGeom prst="rect">
            <a:avLst/>
          </a:prstGeom>
          <a:noFill/>
        </p:spPr>
        <p:txBody>
          <a:bodyPr wrap="none" lIns="91440" tIns="45720" rIns="91440" bIns="45720">
            <a:spAutoFit/>
          </a:bodyPr>
          <a:lstStyle/>
          <a:p>
            <a:pPr algn="ctr"/>
            <a:r>
              <a:rPr lang="zh-TW" altLang="en-US" sz="5400" b="0" cap="none" spc="0" dirty="0">
                <a:ln w="0"/>
                <a:solidFill>
                  <a:schemeClr val="tx1"/>
                </a:solidFill>
                <a:effectLst>
                  <a:outerShdw blurRad="38100" dist="19050" dir="2700000" algn="tl" rotWithShape="0">
                    <a:schemeClr val="dk1">
                      <a:alpha val="40000"/>
                    </a:schemeClr>
                  </a:outerShdw>
                </a:effectLst>
              </a:rPr>
              <a:t>後面有問題</a:t>
            </a:r>
          </a:p>
        </p:txBody>
      </p:sp>
    </p:spTree>
    <p:extLst>
      <p:ext uri="{BB962C8B-B14F-4D97-AF65-F5344CB8AC3E}">
        <p14:creationId xmlns:p14="http://schemas.microsoft.com/office/powerpoint/2010/main" val="2684158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rotWithShape="1">
          <a:blip r:embed="rId2"/>
          <a:srcRect l="18581"/>
          <a:stretch/>
        </p:blipFill>
        <p:spPr>
          <a:xfrm rot="4611843">
            <a:off x="3254670" y="7074095"/>
            <a:ext cx="12422979" cy="10507882"/>
          </a:xfrm>
          <a:prstGeom prst="rect">
            <a:avLst/>
          </a:prstGeom>
        </p:spPr>
      </p:pic>
      <p:sp>
        <p:nvSpPr>
          <p:cNvPr id="2" name="文字方塊 1">
            <a:extLst>
              <a:ext uri="{FF2B5EF4-FFF2-40B4-BE49-F238E27FC236}">
                <a16:creationId xmlns:a16="http://schemas.microsoft.com/office/drawing/2014/main" id="{0D881B39-C7CA-404F-A6EB-21404787D92C}"/>
              </a:ext>
            </a:extLst>
          </p:cNvPr>
          <p:cNvSpPr txBox="1"/>
          <p:nvPr/>
        </p:nvSpPr>
        <p:spPr>
          <a:xfrm>
            <a:off x="2653430" y="2158067"/>
            <a:ext cx="4955203" cy="2985433"/>
          </a:xfrm>
          <a:prstGeom prst="rect">
            <a:avLst/>
          </a:prstGeom>
          <a:noFill/>
        </p:spPr>
        <p:txBody>
          <a:bodyPr wrap="none" rtlCol="0">
            <a:spAutoFit/>
          </a:bodyPr>
          <a:lstStyle/>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C645FDEA-A37F-47F7-AB30-EC49F40B70EE}" type="CATEGORYNAME">
              <a:rPr lang="zh-TW" altLang="en-US" sz="7200" smtClean="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篩選功能不完善</a:t>
            </a:fld>
            <a:endParaRPr lang="en-US" altLang="zh-TW" sz="7200" dirty="0">
              <a:solidFill>
                <a:sysClr val="windowText" lastClr="000000"/>
              </a:solidFill>
            </a:endParaRPr>
          </a:p>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r>
              <a:rPr lang="zh-TW" altLang="en-US" sz="7200" dirty="0">
                <a:solidFill>
                  <a:sysClr val="windowText" lastClr="000000"/>
                </a:solidFill>
              </a:rPr>
              <a:t> </a:t>
            </a:r>
            <a:fld id="{AA8CFC0A-9504-4716-B512-B7FB74F62285}" type="VALUE">
              <a:rPr lang="en-US" altLang="zh-TW" sz="80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26</a:t>
            </a:fld>
            <a:r>
              <a:rPr lang="en-US" altLang="zh-TW" sz="8000" dirty="0">
                <a:solidFill>
                  <a:sysClr val="windowText" lastClr="000000"/>
                </a:solidFill>
              </a:rPr>
              <a:t>, </a:t>
            </a:r>
            <a:fld id="{2BB15571-C072-46A6-820A-EE52EFF879FE}" type="PERCENTAGE">
              <a:rPr lang="en-US" altLang="zh-TW" sz="80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29%</a:t>
            </a:fld>
            <a:endParaRPr lang="zh-TW" altLang="en-US" sz="8000" dirty="0">
              <a:solidFill>
                <a:sysClr val="windowText" lastClr="000000"/>
              </a:solidFill>
            </a:endParaRPr>
          </a:p>
          <a:p>
            <a:endParaRPr lang="zh-TW" altLang="en-US" sz="3600" dirty="0">
              <a:solidFill>
                <a:sysClr val="windowText" lastClr="000000"/>
              </a:solidFill>
            </a:endParaRPr>
          </a:p>
        </p:txBody>
      </p:sp>
      <p:sp>
        <p:nvSpPr>
          <p:cNvPr id="6" name="文字方塊 5">
            <a:extLst>
              <a:ext uri="{FF2B5EF4-FFF2-40B4-BE49-F238E27FC236}">
                <a16:creationId xmlns:a16="http://schemas.microsoft.com/office/drawing/2014/main" id="{7273DB81-55A9-4DD2-82CA-3B490A7AFE4F}"/>
              </a:ext>
            </a:extLst>
          </p:cNvPr>
          <p:cNvSpPr txBox="1"/>
          <p:nvPr/>
        </p:nvSpPr>
        <p:spPr>
          <a:xfrm>
            <a:off x="9116438" y="1943100"/>
            <a:ext cx="8385629" cy="4081887"/>
          </a:xfrm>
          <a:prstGeom prst="rect">
            <a:avLst/>
          </a:prstGeom>
          <a:noFill/>
        </p:spPr>
        <p:txBody>
          <a:bodyPr wrap="none" rtlCol="0">
            <a:spAutoFit/>
          </a:bodyPr>
          <a:lstStyle/>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捷運數量限制</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篩選器選項限制</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租客無法篩選是否能租屋補助</a:t>
            </a:r>
            <a:endParaRPr lang="en-US" altLang="zh-TW" sz="6000" dirty="0">
              <a:latin typeface="漢儀新蒂蠟筆體" panose="02000500000000000000" pitchFamily="2" charset="-120"/>
              <a:ea typeface="漢儀新蒂蠟筆體" panose="02000500000000000000" pitchFamily="2" charset="-120"/>
            </a:endParaRPr>
          </a:p>
        </p:txBody>
      </p:sp>
      <p:sp>
        <p:nvSpPr>
          <p:cNvPr id="7" name="Freeform 6">
            <a:extLst>
              <a:ext uri="{FF2B5EF4-FFF2-40B4-BE49-F238E27FC236}">
                <a16:creationId xmlns:a16="http://schemas.microsoft.com/office/drawing/2014/main" id="{46F8E3FD-6A42-463F-9CCF-83270ED3DE7D}"/>
              </a:ext>
            </a:extLst>
          </p:cNvPr>
          <p:cNvSpPr/>
          <p:nvPr/>
        </p:nvSpPr>
        <p:spPr>
          <a:xfrm rot="10274702" flipV="1">
            <a:off x="5271054" y="4482248"/>
            <a:ext cx="1751652" cy="2494234"/>
          </a:xfrm>
          <a:custGeom>
            <a:avLst/>
            <a:gdLst/>
            <a:ahLst/>
            <a:cxnLst/>
            <a:rect l="l" t="t" r="r" b="b"/>
            <a:pathLst>
              <a:path w="1786912" h="3377325">
                <a:moveTo>
                  <a:pt x="0" y="0"/>
                </a:moveTo>
                <a:lnTo>
                  <a:pt x="1786912" y="0"/>
                </a:lnTo>
                <a:lnTo>
                  <a:pt x="1786912" y="3377325"/>
                </a:lnTo>
                <a:lnTo>
                  <a:pt x="0" y="33773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9" name="圖片 8">
            <a:extLst>
              <a:ext uri="{FF2B5EF4-FFF2-40B4-BE49-F238E27FC236}">
                <a16:creationId xmlns:a16="http://schemas.microsoft.com/office/drawing/2014/main" id="{BF7C8A24-81E9-4AD1-B906-3265F58FBA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7059" y="3686947"/>
            <a:ext cx="838200" cy="838200"/>
          </a:xfrm>
          <a:prstGeom prst="rect">
            <a:avLst/>
          </a:prstGeom>
          <a:solidFill>
            <a:srgbClr val="E8E5DA"/>
          </a:solidFill>
        </p:spPr>
      </p:pic>
      <p:pic>
        <p:nvPicPr>
          <p:cNvPr id="10" name="圖片 9">
            <a:extLst>
              <a:ext uri="{FF2B5EF4-FFF2-40B4-BE49-F238E27FC236}">
                <a16:creationId xmlns:a16="http://schemas.microsoft.com/office/drawing/2014/main" id="{B679576D-428F-42A1-B286-3B11270486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7059" y="5085055"/>
            <a:ext cx="838200" cy="838200"/>
          </a:xfrm>
          <a:prstGeom prst="rect">
            <a:avLst/>
          </a:prstGeom>
          <a:solidFill>
            <a:srgbClr val="E8E5DA"/>
          </a:solidFill>
        </p:spPr>
      </p:pic>
      <p:pic>
        <p:nvPicPr>
          <p:cNvPr id="11" name="圖片 10">
            <a:extLst>
              <a:ext uri="{FF2B5EF4-FFF2-40B4-BE49-F238E27FC236}">
                <a16:creationId xmlns:a16="http://schemas.microsoft.com/office/drawing/2014/main" id="{F6347DCD-4556-4D44-8D76-1F16CC00E7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7059" y="2286627"/>
            <a:ext cx="838200" cy="838200"/>
          </a:xfrm>
          <a:prstGeom prst="rect">
            <a:avLst/>
          </a:prstGeom>
          <a:solidFill>
            <a:srgbClr val="E8E5DA"/>
          </a:solidFill>
        </p:spPr>
      </p:pic>
      <p:pic>
        <p:nvPicPr>
          <p:cNvPr id="12" name="圖片 11">
            <a:extLst>
              <a:ext uri="{FF2B5EF4-FFF2-40B4-BE49-F238E27FC236}">
                <a16:creationId xmlns:a16="http://schemas.microsoft.com/office/drawing/2014/main" id="{00BD2068-AE73-4CDB-9DE1-DAC4D19E026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759972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rotWithShape="1">
          <a:blip r:embed="rId2"/>
          <a:srcRect r="17346"/>
          <a:stretch/>
        </p:blipFill>
        <p:spPr>
          <a:xfrm rot="9562130">
            <a:off x="10553126" y="3446989"/>
            <a:ext cx="12611490" cy="10507882"/>
          </a:xfrm>
          <a:prstGeom prst="rect">
            <a:avLst/>
          </a:prstGeom>
        </p:spPr>
      </p:pic>
      <p:sp>
        <p:nvSpPr>
          <p:cNvPr id="2" name="文字方塊 1">
            <a:extLst>
              <a:ext uri="{FF2B5EF4-FFF2-40B4-BE49-F238E27FC236}">
                <a16:creationId xmlns:a16="http://schemas.microsoft.com/office/drawing/2014/main" id="{4347328F-1AE9-4A55-BF05-C64D90719021}"/>
              </a:ext>
            </a:extLst>
          </p:cNvPr>
          <p:cNvSpPr txBox="1"/>
          <p:nvPr/>
        </p:nvSpPr>
        <p:spPr>
          <a:xfrm>
            <a:off x="3962400" y="5715497"/>
            <a:ext cx="3592650" cy="2985433"/>
          </a:xfrm>
          <a:prstGeom prst="rect">
            <a:avLst/>
          </a:prstGeom>
          <a:noFill/>
        </p:spPr>
        <p:txBody>
          <a:bodyPr wrap="none" rtlCol="0">
            <a:spAutoFit/>
          </a:bodyPr>
          <a:lstStyle/>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6D448821-9B0E-4FAE-8100-539A8BB26356}" type="CATEGORYNAME">
              <a:rPr lang="zh-TW" altLang="en-US" sz="72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無過濾房源</a:t>
            </a:fld>
            <a:endParaRPr lang="zh-TW" altLang="en-US" sz="7200" dirty="0">
              <a:solidFill>
                <a:sysClr val="windowText" lastClr="000000"/>
              </a:solidFill>
            </a:endParaRPr>
          </a:p>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r>
              <a:rPr lang="zh-TW" altLang="en-US" sz="7200" dirty="0">
                <a:solidFill>
                  <a:sysClr val="windowText" lastClr="000000"/>
                </a:solidFill>
              </a:rPr>
              <a:t> </a:t>
            </a:r>
            <a:fld id="{FC666FB5-342B-4F78-8765-77856DBBE315}" type="VALUE">
              <a:rPr lang="en-US" altLang="zh-TW" sz="80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32</a:t>
            </a:fld>
            <a:r>
              <a:rPr lang="en-US" altLang="zh-TW" sz="8000" dirty="0">
                <a:solidFill>
                  <a:sysClr val="windowText" lastClr="000000"/>
                </a:solidFill>
              </a:rPr>
              <a:t>, </a:t>
            </a:r>
            <a:fld id="{27069BC1-46B1-499D-8847-0802C1D50F1C}" type="PERCENTAGE">
              <a:rPr lang="en-US" altLang="zh-TW" sz="80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35%</a:t>
            </a:fld>
            <a:endParaRPr lang="zh-TW" altLang="en-US" sz="8000" dirty="0">
              <a:solidFill>
                <a:sysClr val="windowText" lastClr="000000"/>
              </a:solidFill>
            </a:endParaRPr>
          </a:p>
          <a:p>
            <a:endParaRPr lang="zh-TW" altLang="en-US" sz="3600" dirty="0">
              <a:solidFill>
                <a:sysClr val="windowText" lastClr="000000"/>
              </a:solidFill>
            </a:endParaRPr>
          </a:p>
        </p:txBody>
      </p:sp>
      <p:sp>
        <p:nvSpPr>
          <p:cNvPr id="6" name="Freeform 6">
            <a:extLst>
              <a:ext uri="{FF2B5EF4-FFF2-40B4-BE49-F238E27FC236}">
                <a16:creationId xmlns:a16="http://schemas.microsoft.com/office/drawing/2014/main" id="{0B154189-2719-4CF9-85B8-4E5C01D1D6C5}"/>
              </a:ext>
            </a:extLst>
          </p:cNvPr>
          <p:cNvSpPr/>
          <p:nvPr/>
        </p:nvSpPr>
        <p:spPr>
          <a:xfrm rot="7764156" flipV="1">
            <a:off x="8423926" y="6226818"/>
            <a:ext cx="1940477" cy="2763108"/>
          </a:xfrm>
          <a:custGeom>
            <a:avLst/>
            <a:gdLst/>
            <a:ahLst/>
            <a:cxnLst/>
            <a:rect l="l" t="t" r="r" b="b"/>
            <a:pathLst>
              <a:path w="1786912" h="3377325">
                <a:moveTo>
                  <a:pt x="0" y="0"/>
                </a:moveTo>
                <a:lnTo>
                  <a:pt x="1786912" y="0"/>
                </a:lnTo>
                <a:lnTo>
                  <a:pt x="1786912" y="3377325"/>
                </a:lnTo>
                <a:lnTo>
                  <a:pt x="0" y="33773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文字方塊 6">
            <a:extLst>
              <a:ext uri="{FF2B5EF4-FFF2-40B4-BE49-F238E27FC236}">
                <a16:creationId xmlns:a16="http://schemas.microsoft.com/office/drawing/2014/main" id="{AC69275D-FBAF-4690-92E9-0ABA65E4C27A}"/>
              </a:ext>
            </a:extLst>
          </p:cNvPr>
          <p:cNvSpPr txBox="1"/>
          <p:nvPr/>
        </p:nvSpPr>
        <p:spPr>
          <a:xfrm>
            <a:off x="3962400" y="1074228"/>
            <a:ext cx="6692858" cy="4081887"/>
          </a:xfrm>
          <a:prstGeom prst="rect">
            <a:avLst/>
          </a:prstGeom>
          <a:noFill/>
        </p:spPr>
        <p:txBody>
          <a:bodyPr wrap="none" rtlCol="0">
            <a:spAutoFit/>
          </a:bodyPr>
          <a:lstStyle/>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明顯看起來為同一房源</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刊登照片與實際不一樣</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刊登照片模糊失真</a:t>
            </a:r>
            <a:endParaRPr lang="en-US" altLang="zh-TW" sz="6000" dirty="0">
              <a:latin typeface="漢儀新蒂蠟筆體" panose="02000500000000000000" pitchFamily="2" charset="-120"/>
              <a:ea typeface="漢儀新蒂蠟筆體" panose="02000500000000000000" pitchFamily="2" charset="-120"/>
            </a:endParaRPr>
          </a:p>
        </p:txBody>
      </p:sp>
      <p:pic>
        <p:nvPicPr>
          <p:cNvPr id="9" name="圖片 8">
            <a:extLst>
              <a:ext uri="{FF2B5EF4-FFF2-40B4-BE49-F238E27FC236}">
                <a16:creationId xmlns:a16="http://schemas.microsoft.com/office/drawing/2014/main" id="{E906730B-603F-49D6-98F1-F222157A82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73749" y="1409700"/>
            <a:ext cx="838200" cy="838200"/>
          </a:xfrm>
          <a:prstGeom prst="rect">
            <a:avLst/>
          </a:prstGeom>
          <a:solidFill>
            <a:srgbClr val="E8E5DA"/>
          </a:solidFill>
        </p:spPr>
      </p:pic>
      <p:pic>
        <p:nvPicPr>
          <p:cNvPr id="10" name="圖片 9">
            <a:extLst>
              <a:ext uri="{FF2B5EF4-FFF2-40B4-BE49-F238E27FC236}">
                <a16:creationId xmlns:a16="http://schemas.microsoft.com/office/drawing/2014/main" id="{77213A15-2EDC-438A-9F6F-3020871DC35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101359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16" name="Freeform 8">
            <a:extLst>
              <a:ext uri="{FF2B5EF4-FFF2-40B4-BE49-F238E27FC236}">
                <a16:creationId xmlns:a16="http://schemas.microsoft.com/office/drawing/2014/main" id="{14926FEA-DC67-4C27-B12D-3B40DA6BF403}"/>
              </a:ext>
            </a:extLst>
          </p:cNvPr>
          <p:cNvSpPr/>
          <p:nvPr/>
        </p:nvSpPr>
        <p:spPr>
          <a:xfrm>
            <a:off x="733524" y="6443192"/>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文字方塊 16">
            <a:extLst>
              <a:ext uri="{FF2B5EF4-FFF2-40B4-BE49-F238E27FC236}">
                <a16:creationId xmlns:a16="http://schemas.microsoft.com/office/drawing/2014/main" id="{8BD8A43B-2BD2-416E-8B64-4F21BBE69CA9}"/>
              </a:ext>
            </a:extLst>
          </p:cNvPr>
          <p:cNvSpPr txBox="1"/>
          <p:nvPr/>
        </p:nvSpPr>
        <p:spPr>
          <a:xfrm>
            <a:off x="685800" y="1485900"/>
            <a:ext cx="2308324" cy="6465873"/>
          </a:xfrm>
          <a:prstGeom prst="rect">
            <a:avLst/>
          </a:prstGeom>
          <a:noFill/>
          <a:effectLst>
            <a:outerShdw blurRad="50800" dist="38100" dir="2700000" algn="tl" rotWithShape="0">
              <a:prstClr val="black">
                <a:alpha val="40000"/>
              </a:prstClr>
            </a:outerShdw>
          </a:effectLst>
        </p:spPr>
        <p:txBody>
          <a:bodyPr vert="eaVert" wrap="none" rtlCol="0">
            <a:spAutoFit/>
          </a:bodyPr>
          <a:lstStyle/>
          <a:p>
            <a:r>
              <a:rPr lang="zh-TW" altLang="en-US" sz="13800" dirty="0">
                <a:solidFill>
                  <a:srgbClr val="A84B2D"/>
                </a:solidFill>
                <a:latin typeface="漢儀新蒂蠟筆體" panose="02000500000000000000" pitchFamily="2" charset="-120"/>
                <a:ea typeface="漢儀新蒂蠟筆體" panose="02000500000000000000" pitchFamily="2" charset="-120"/>
              </a:rPr>
              <a:t>問卷調查</a:t>
            </a:r>
          </a:p>
        </p:txBody>
      </p:sp>
      <p:pic>
        <p:nvPicPr>
          <p:cNvPr id="20" name="圖片 19">
            <a:extLst>
              <a:ext uri="{FF2B5EF4-FFF2-40B4-BE49-F238E27FC236}">
                <a16:creationId xmlns:a16="http://schemas.microsoft.com/office/drawing/2014/main" id="{5241CECB-9631-4B4F-A519-E364385AB5CB}"/>
              </a:ext>
            </a:extLst>
          </p:cNvPr>
          <p:cNvPicPr>
            <a:picLocks noChangeAspect="1"/>
          </p:cNvPicPr>
          <p:nvPr/>
        </p:nvPicPr>
        <p:blipFill rotWithShape="1">
          <a:blip r:embed="rId5"/>
          <a:srcRect l="50203" r="12300"/>
          <a:stretch/>
        </p:blipFill>
        <p:spPr>
          <a:xfrm rot="16200000">
            <a:off x="7185662" y="624943"/>
            <a:ext cx="6167988" cy="10963526"/>
          </a:xfrm>
          <a:prstGeom prst="rect">
            <a:avLst/>
          </a:prstGeom>
        </p:spPr>
      </p:pic>
      <p:grpSp>
        <p:nvGrpSpPr>
          <p:cNvPr id="21" name="群組 20">
            <a:extLst>
              <a:ext uri="{FF2B5EF4-FFF2-40B4-BE49-F238E27FC236}">
                <a16:creationId xmlns:a16="http://schemas.microsoft.com/office/drawing/2014/main" id="{ECC8EE8E-B4E7-4A0B-BC04-58F295D29D1B}"/>
              </a:ext>
            </a:extLst>
          </p:cNvPr>
          <p:cNvGrpSpPr/>
          <p:nvPr/>
        </p:nvGrpSpPr>
        <p:grpSpPr>
          <a:xfrm rot="15993120">
            <a:off x="9789599" y="4546712"/>
            <a:ext cx="960118" cy="8686078"/>
            <a:chOff x="8663940" y="2819761"/>
            <a:chExt cx="960118" cy="8686078"/>
          </a:xfrm>
        </p:grpSpPr>
        <p:sp>
          <p:nvSpPr>
            <p:cNvPr id="22" name="手繪多邊形: 圖案 21">
              <a:extLst>
                <a:ext uri="{FF2B5EF4-FFF2-40B4-BE49-F238E27FC236}">
                  <a16:creationId xmlns:a16="http://schemas.microsoft.com/office/drawing/2014/main" id="{BF6BAA6A-A47E-4144-940D-80973F29603E}"/>
                </a:ext>
              </a:extLst>
            </p:cNvPr>
            <p:cNvSpPr/>
            <p:nvPr/>
          </p:nvSpPr>
          <p:spPr>
            <a:xfrm>
              <a:off x="8663940" y="2819761"/>
              <a:ext cx="960118" cy="4952277"/>
            </a:xfrm>
            <a:custGeom>
              <a:avLst/>
              <a:gdLst>
                <a:gd name="connsiteX0" fmla="*/ 464173 w 960118"/>
                <a:gd name="connsiteY0" fmla="*/ 4164165 h 4952277"/>
                <a:gd name="connsiteX1" fmla="*/ 228600 w 960118"/>
                <a:gd name="connsiteY1" fmla="*/ 4399738 h 4952277"/>
                <a:gd name="connsiteX2" fmla="*/ 464173 w 960118"/>
                <a:gd name="connsiteY2" fmla="*/ 4635311 h 4952277"/>
                <a:gd name="connsiteX3" fmla="*/ 699746 w 960118"/>
                <a:gd name="connsiteY3" fmla="*/ 4399738 h 4952277"/>
                <a:gd name="connsiteX4" fmla="*/ 464173 w 960118"/>
                <a:gd name="connsiteY4" fmla="*/ 4164165 h 4952277"/>
                <a:gd name="connsiteX5" fmla="*/ 504773 w 960118"/>
                <a:gd name="connsiteY5" fmla="*/ 0 h 4952277"/>
                <a:gd name="connsiteX6" fmla="*/ 960118 w 960118"/>
                <a:gd name="connsiteY6" fmla="*/ 4216921 h 4952277"/>
                <a:gd name="connsiteX7" fmla="*/ 776752 w 960118"/>
                <a:gd name="connsiteY7" fmla="*/ 4952277 h 4952277"/>
                <a:gd name="connsiteX8" fmla="*/ 183366 w 960118"/>
                <a:gd name="connsiteY8" fmla="*/ 4952277 h 4952277"/>
                <a:gd name="connsiteX9" fmla="*/ 0 w 960118"/>
                <a:gd name="connsiteY9" fmla="*/ 4216921 h 49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0118" h="4952277">
                  <a:moveTo>
                    <a:pt x="464173" y="4164165"/>
                  </a:moveTo>
                  <a:cubicBezTo>
                    <a:pt x="334070" y="4164165"/>
                    <a:pt x="228600" y="4269635"/>
                    <a:pt x="228600" y="4399738"/>
                  </a:cubicBezTo>
                  <a:cubicBezTo>
                    <a:pt x="228600" y="4529841"/>
                    <a:pt x="334070" y="4635311"/>
                    <a:pt x="464173" y="4635311"/>
                  </a:cubicBezTo>
                  <a:cubicBezTo>
                    <a:pt x="594276" y="4635311"/>
                    <a:pt x="699746" y="4529841"/>
                    <a:pt x="699746" y="4399738"/>
                  </a:cubicBezTo>
                  <a:cubicBezTo>
                    <a:pt x="699746" y="4269635"/>
                    <a:pt x="594276" y="4164165"/>
                    <a:pt x="464173" y="4164165"/>
                  </a:cubicBezTo>
                  <a:close/>
                  <a:moveTo>
                    <a:pt x="504773" y="0"/>
                  </a:moveTo>
                  <a:lnTo>
                    <a:pt x="960118" y="4216921"/>
                  </a:lnTo>
                  <a:lnTo>
                    <a:pt x="776752" y="4952277"/>
                  </a:lnTo>
                  <a:lnTo>
                    <a:pt x="183366" y="4952277"/>
                  </a:lnTo>
                  <a:lnTo>
                    <a:pt x="0" y="421692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手繪多邊形: 圖案 22">
              <a:extLst>
                <a:ext uri="{FF2B5EF4-FFF2-40B4-BE49-F238E27FC236}">
                  <a16:creationId xmlns:a16="http://schemas.microsoft.com/office/drawing/2014/main" id="{FEAF362C-F0A2-4F8E-AE9E-735F87E0BC15}"/>
                </a:ext>
              </a:extLst>
            </p:cNvPr>
            <p:cNvSpPr/>
            <p:nvPr/>
          </p:nvSpPr>
          <p:spPr>
            <a:xfrm rot="10800000">
              <a:off x="8663940" y="6553562"/>
              <a:ext cx="960118" cy="4952277"/>
            </a:xfrm>
            <a:custGeom>
              <a:avLst/>
              <a:gdLst>
                <a:gd name="connsiteX0" fmla="*/ 464173 w 960118"/>
                <a:gd name="connsiteY0" fmla="*/ 4164165 h 4952277"/>
                <a:gd name="connsiteX1" fmla="*/ 228600 w 960118"/>
                <a:gd name="connsiteY1" fmla="*/ 4399738 h 4952277"/>
                <a:gd name="connsiteX2" fmla="*/ 464173 w 960118"/>
                <a:gd name="connsiteY2" fmla="*/ 4635311 h 4952277"/>
                <a:gd name="connsiteX3" fmla="*/ 699746 w 960118"/>
                <a:gd name="connsiteY3" fmla="*/ 4399738 h 4952277"/>
                <a:gd name="connsiteX4" fmla="*/ 464173 w 960118"/>
                <a:gd name="connsiteY4" fmla="*/ 4164165 h 4952277"/>
                <a:gd name="connsiteX5" fmla="*/ 504773 w 960118"/>
                <a:gd name="connsiteY5" fmla="*/ 0 h 4952277"/>
                <a:gd name="connsiteX6" fmla="*/ 960118 w 960118"/>
                <a:gd name="connsiteY6" fmla="*/ 4216921 h 4952277"/>
                <a:gd name="connsiteX7" fmla="*/ 776752 w 960118"/>
                <a:gd name="connsiteY7" fmla="*/ 4952277 h 4952277"/>
                <a:gd name="connsiteX8" fmla="*/ 183366 w 960118"/>
                <a:gd name="connsiteY8" fmla="*/ 4952277 h 4952277"/>
                <a:gd name="connsiteX9" fmla="*/ 0 w 960118"/>
                <a:gd name="connsiteY9" fmla="*/ 4216921 h 49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0118" h="4952277">
                  <a:moveTo>
                    <a:pt x="464173" y="4164165"/>
                  </a:moveTo>
                  <a:cubicBezTo>
                    <a:pt x="334070" y="4164165"/>
                    <a:pt x="228600" y="4269635"/>
                    <a:pt x="228600" y="4399738"/>
                  </a:cubicBezTo>
                  <a:cubicBezTo>
                    <a:pt x="228600" y="4529841"/>
                    <a:pt x="334070" y="4635311"/>
                    <a:pt x="464173" y="4635311"/>
                  </a:cubicBezTo>
                  <a:cubicBezTo>
                    <a:pt x="594276" y="4635311"/>
                    <a:pt x="699746" y="4529841"/>
                    <a:pt x="699746" y="4399738"/>
                  </a:cubicBezTo>
                  <a:cubicBezTo>
                    <a:pt x="699746" y="4269635"/>
                    <a:pt x="594276" y="4164165"/>
                    <a:pt x="464173" y="4164165"/>
                  </a:cubicBezTo>
                  <a:close/>
                  <a:moveTo>
                    <a:pt x="504773" y="0"/>
                  </a:moveTo>
                  <a:lnTo>
                    <a:pt x="960118" y="4216921"/>
                  </a:lnTo>
                  <a:lnTo>
                    <a:pt x="776752" y="4952277"/>
                  </a:lnTo>
                  <a:lnTo>
                    <a:pt x="183366" y="4952277"/>
                  </a:lnTo>
                  <a:lnTo>
                    <a:pt x="0" y="42169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grpSp>
      <p:pic>
        <p:nvPicPr>
          <p:cNvPr id="24" name="圖片 23">
            <a:extLst>
              <a:ext uri="{FF2B5EF4-FFF2-40B4-BE49-F238E27FC236}">
                <a16:creationId xmlns:a16="http://schemas.microsoft.com/office/drawing/2014/main" id="{C7F74D17-9CB7-4D88-9EE1-2772A76922B0}"/>
              </a:ext>
            </a:extLst>
          </p:cNvPr>
          <p:cNvPicPr>
            <a:picLocks noChangeAspect="1"/>
          </p:cNvPicPr>
          <p:nvPr/>
        </p:nvPicPr>
        <p:blipFill rotWithShape="1">
          <a:blip r:embed="rId6"/>
          <a:srcRect l="22930" t="4862" r="22930" b="89368"/>
          <a:stretch/>
        </p:blipFill>
        <p:spPr>
          <a:xfrm>
            <a:off x="8669458" y="2324100"/>
            <a:ext cx="1981200" cy="1718352"/>
          </a:xfrm>
          <a:prstGeom prst="rect">
            <a:avLst/>
          </a:prstGeom>
        </p:spPr>
      </p:pic>
      <p:pic>
        <p:nvPicPr>
          <p:cNvPr id="25" name="圖片 24">
            <a:extLst>
              <a:ext uri="{FF2B5EF4-FFF2-40B4-BE49-F238E27FC236}">
                <a16:creationId xmlns:a16="http://schemas.microsoft.com/office/drawing/2014/main" id="{7E7EA193-6993-467C-A411-8D22C2CB2FD7}"/>
              </a:ext>
            </a:extLst>
          </p:cNvPr>
          <p:cNvPicPr>
            <a:picLocks noChangeAspect="1"/>
          </p:cNvPicPr>
          <p:nvPr/>
        </p:nvPicPr>
        <p:blipFill rotWithShape="1">
          <a:blip r:embed="rId6"/>
          <a:srcRect l="22733" t="4862" r="23126" b="89368"/>
          <a:stretch/>
        </p:blipFill>
        <p:spPr>
          <a:xfrm>
            <a:off x="9660058" y="2324100"/>
            <a:ext cx="1981200" cy="1718352"/>
          </a:xfrm>
          <a:prstGeom prst="rect">
            <a:avLst/>
          </a:prstGeom>
        </p:spPr>
      </p:pic>
      <p:sp>
        <p:nvSpPr>
          <p:cNvPr id="26" name="矩形 25">
            <a:extLst>
              <a:ext uri="{FF2B5EF4-FFF2-40B4-BE49-F238E27FC236}">
                <a16:creationId xmlns:a16="http://schemas.microsoft.com/office/drawing/2014/main" id="{2F2AA25F-D3CE-4F85-8668-DDD9512E6181}"/>
              </a:ext>
            </a:extLst>
          </p:cNvPr>
          <p:cNvSpPr/>
          <p:nvPr/>
        </p:nvSpPr>
        <p:spPr>
          <a:xfrm>
            <a:off x="11138666" y="2072817"/>
            <a:ext cx="857928" cy="1862048"/>
          </a:xfrm>
          <a:prstGeom prst="rect">
            <a:avLst/>
          </a:prstGeom>
          <a:noFill/>
        </p:spPr>
        <p:txBody>
          <a:bodyPr wrap="none" lIns="91440" tIns="45720" rIns="91440" bIns="45720">
            <a:spAutoFit/>
          </a:bodyPr>
          <a:lstStyle/>
          <a:p>
            <a:pPr algn="ctr"/>
            <a:r>
              <a:rPr lang="en-US" altLang="zh-TW" sz="115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rPr>
              <a:t>%</a:t>
            </a:r>
            <a:endParaRPr lang="zh-TW" altLang="en-US" sz="115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endParaRPr>
          </a:p>
        </p:txBody>
      </p:sp>
      <p:grpSp>
        <p:nvGrpSpPr>
          <p:cNvPr id="27" name="群組 26">
            <a:extLst>
              <a:ext uri="{FF2B5EF4-FFF2-40B4-BE49-F238E27FC236}">
                <a16:creationId xmlns:a16="http://schemas.microsoft.com/office/drawing/2014/main" id="{1E9BE315-E42E-4CF1-800E-86A37D4E43FE}"/>
              </a:ext>
            </a:extLst>
          </p:cNvPr>
          <p:cNvGrpSpPr/>
          <p:nvPr/>
        </p:nvGrpSpPr>
        <p:grpSpPr>
          <a:xfrm>
            <a:off x="5105400" y="1104900"/>
            <a:ext cx="10328515" cy="1219200"/>
            <a:chOff x="7239000" y="1028700"/>
            <a:chExt cx="7496172" cy="1219200"/>
          </a:xfrm>
        </p:grpSpPr>
        <p:sp>
          <p:nvSpPr>
            <p:cNvPr id="28" name="矩形: 圓角 27">
              <a:extLst>
                <a:ext uri="{FF2B5EF4-FFF2-40B4-BE49-F238E27FC236}">
                  <a16:creationId xmlns:a16="http://schemas.microsoft.com/office/drawing/2014/main" id="{7DB5A336-132B-41D7-8FE1-04F3EDE56498}"/>
                </a:ext>
              </a:extLst>
            </p:cNvPr>
            <p:cNvSpPr/>
            <p:nvPr/>
          </p:nvSpPr>
          <p:spPr>
            <a:xfrm>
              <a:off x="7239000" y="1104720"/>
              <a:ext cx="7496172" cy="11431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a:extLst>
                <a:ext uri="{FF2B5EF4-FFF2-40B4-BE49-F238E27FC236}">
                  <a16:creationId xmlns:a16="http://schemas.microsoft.com/office/drawing/2014/main" id="{B0B934F0-C4DA-46F5-8D1E-B806D765E54B}"/>
                </a:ext>
              </a:extLst>
            </p:cNvPr>
            <p:cNvSpPr/>
            <p:nvPr/>
          </p:nvSpPr>
          <p:spPr>
            <a:xfrm>
              <a:off x="7419972" y="1028700"/>
              <a:ext cx="7315200" cy="1200329"/>
            </a:xfrm>
            <a:prstGeom prst="rect">
              <a:avLst/>
            </a:prstGeom>
          </p:spPr>
          <p:txBody>
            <a:bodyPr wrap="square">
              <a:spAutoFit/>
            </a:bodyPr>
            <a:lstStyle/>
            <a:p>
              <a:r>
                <a:rPr lang="en-US" altLang="zh-TW" sz="7200" dirty="0">
                  <a:solidFill>
                    <a:srgbClr val="A84B2D"/>
                  </a:solidFill>
                  <a:latin typeface="漢儀新蒂蠟筆體" panose="02000500000000000000" pitchFamily="2" charset="-120"/>
                  <a:ea typeface="漢儀新蒂蠟筆體" panose="02000500000000000000" pitchFamily="2" charset="-120"/>
                </a:rPr>
                <a:t>Q</a:t>
              </a:r>
              <a:r>
                <a:rPr lang="zh-TW" altLang="en-US" sz="7200" dirty="0">
                  <a:solidFill>
                    <a:srgbClr val="A84B2D"/>
                  </a:solidFill>
                  <a:latin typeface="漢儀新蒂蠟筆體" panose="02000500000000000000" pitchFamily="2" charset="-120"/>
                  <a:ea typeface="漢儀新蒂蠟筆體" panose="02000500000000000000" pitchFamily="2" charset="-120"/>
                </a:rPr>
                <a:t>：是否有意願使用新的租屋平台</a:t>
              </a:r>
            </a:p>
          </p:txBody>
        </p:sp>
      </p:grpSp>
      <p:pic>
        <p:nvPicPr>
          <p:cNvPr id="30" name="圖片 29">
            <a:extLst>
              <a:ext uri="{FF2B5EF4-FFF2-40B4-BE49-F238E27FC236}">
                <a16:creationId xmlns:a16="http://schemas.microsoft.com/office/drawing/2014/main" id="{2E83660B-8C40-460B-AC33-5B47A25C9EC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944239968"/>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EF3DD72-A51E-4AB9-AFB1-D92A66471977}"/>
              </a:ext>
            </a:extLst>
          </p:cNvPr>
          <p:cNvPicPr>
            <a:picLocks noChangeAspect="1"/>
          </p:cNvPicPr>
          <p:nvPr/>
        </p:nvPicPr>
        <p:blipFill rotWithShape="1">
          <a:blip r:embed="rId3"/>
          <a:srcRect l="50203" r="12300"/>
          <a:stretch/>
        </p:blipFill>
        <p:spPr>
          <a:xfrm rot="16200000">
            <a:off x="7185662" y="624943"/>
            <a:ext cx="6167988" cy="10963526"/>
          </a:xfrm>
          <a:prstGeom prst="rect">
            <a:avLst/>
          </a:prstGeom>
        </p:spPr>
      </p:pic>
      <p:grpSp>
        <p:nvGrpSpPr>
          <p:cNvPr id="8" name="群組 7">
            <a:extLst>
              <a:ext uri="{FF2B5EF4-FFF2-40B4-BE49-F238E27FC236}">
                <a16:creationId xmlns:a16="http://schemas.microsoft.com/office/drawing/2014/main" id="{5AA169DD-1760-4C3D-BFE6-4F59E8397311}"/>
              </a:ext>
            </a:extLst>
          </p:cNvPr>
          <p:cNvGrpSpPr/>
          <p:nvPr/>
        </p:nvGrpSpPr>
        <p:grpSpPr>
          <a:xfrm rot="3284807">
            <a:off x="9789599" y="4546712"/>
            <a:ext cx="960118" cy="8686078"/>
            <a:chOff x="8663940" y="2819761"/>
            <a:chExt cx="960118" cy="8686078"/>
          </a:xfrm>
        </p:grpSpPr>
        <p:sp>
          <p:nvSpPr>
            <p:cNvPr id="6" name="手繪多邊形: 圖案 5">
              <a:extLst>
                <a:ext uri="{FF2B5EF4-FFF2-40B4-BE49-F238E27FC236}">
                  <a16:creationId xmlns:a16="http://schemas.microsoft.com/office/drawing/2014/main" id="{8C7C9371-E96A-43ED-A35F-8577B1621B5E}"/>
                </a:ext>
              </a:extLst>
            </p:cNvPr>
            <p:cNvSpPr/>
            <p:nvPr/>
          </p:nvSpPr>
          <p:spPr>
            <a:xfrm>
              <a:off x="8663940" y="2819761"/>
              <a:ext cx="960118" cy="4952277"/>
            </a:xfrm>
            <a:custGeom>
              <a:avLst/>
              <a:gdLst>
                <a:gd name="connsiteX0" fmla="*/ 464173 w 960118"/>
                <a:gd name="connsiteY0" fmla="*/ 4164165 h 4952277"/>
                <a:gd name="connsiteX1" fmla="*/ 228600 w 960118"/>
                <a:gd name="connsiteY1" fmla="*/ 4399738 h 4952277"/>
                <a:gd name="connsiteX2" fmla="*/ 464173 w 960118"/>
                <a:gd name="connsiteY2" fmla="*/ 4635311 h 4952277"/>
                <a:gd name="connsiteX3" fmla="*/ 699746 w 960118"/>
                <a:gd name="connsiteY3" fmla="*/ 4399738 h 4952277"/>
                <a:gd name="connsiteX4" fmla="*/ 464173 w 960118"/>
                <a:gd name="connsiteY4" fmla="*/ 4164165 h 4952277"/>
                <a:gd name="connsiteX5" fmla="*/ 504773 w 960118"/>
                <a:gd name="connsiteY5" fmla="*/ 0 h 4952277"/>
                <a:gd name="connsiteX6" fmla="*/ 960118 w 960118"/>
                <a:gd name="connsiteY6" fmla="*/ 4216921 h 4952277"/>
                <a:gd name="connsiteX7" fmla="*/ 776752 w 960118"/>
                <a:gd name="connsiteY7" fmla="*/ 4952277 h 4952277"/>
                <a:gd name="connsiteX8" fmla="*/ 183366 w 960118"/>
                <a:gd name="connsiteY8" fmla="*/ 4952277 h 4952277"/>
                <a:gd name="connsiteX9" fmla="*/ 0 w 960118"/>
                <a:gd name="connsiteY9" fmla="*/ 4216921 h 49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0118" h="4952277">
                  <a:moveTo>
                    <a:pt x="464173" y="4164165"/>
                  </a:moveTo>
                  <a:cubicBezTo>
                    <a:pt x="334070" y="4164165"/>
                    <a:pt x="228600" y="4269635"/>
                    <a:pt x="228600" y="4399738"/>
                  </a:cubicBezTo>
                  <a:cubicBezTo>
                    <a:pt x="228600" y="4529841"/>
                    <a:pt x="334070" y="4635311"/>
                    <a:pt x="464173" y="4635311"/>
                  </a:cubicBezTo>
                  <a:cubicBezTo>
                    <a:pt x="594276" y="4635311"/>
                    <a:pt x="699746" y="4529841"/>
                    <a:pt x="699746" y="4399738"/>
                  </a:cubicBezTo>
                  <a:cubicBezTo>
                    <a:pt x="699746" y="4269635"/>
                    <a:pt x="594276" y="4164165"/>
                    <a:pt x="464173" y="4164165"/>
                  </a:cubicBezTo>
                  <a:close/>
                  <a:moveTo>
                    <a:pt x="504773" y="0"/>
                  </a:moveTo>
                  <a:lnTo>
                    <a:pt x="960118" y="4216921"/>
                  </a:lnTo>
                  <a:lnTo>
                    <a:pt x="776752" y="4952277"/>
                  </a:lnTo>
                  <a:lnTo>
                    <a:pt x="183366" y="4952277"/>
                  </a:lnTo>
                  <a:lnTo>
                    <a:pt x="0" y="421692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手繪多邊形: 圖案 6">
              <a:extLst>
                <a:ext uri="{FF2B5EF4-FFF2-40B4-BE49-F238E27FC236}">
                  <a16:creationId xmlns:a16="http://schemas.microsoft.com/office/drawing/2014/main" id="{9A34CE35-0B7B-4EBC-933E-C42D8E2A7FB5}"/>
                </a:ext>
              </a:extLst>
            </p:cNvPr>
            <p:cNvSpPr/>
            <p:nvPr/>
          </p:nvSpPr>
          <p:spPr>
            <a:xfrm rot="10800000">
              <a:off x="8663940" y="6553562"/>
              <a:ext cx="960118" cy="4952277"/>
            </a:xfrm>
            <a:custGeom>
              <a:avLst/>
              <a:gdLst>
                <a:gd name="connsiteX0" fmla="*/ 464173 w 960118"/>
                <a:gd name="connsiteY0" fmla="*/ 4164165 h 4952277"/>
                <a:gd name="connsiteX1" fmla="*/ 228600 w 960118"/>
                <a:gd name="connsiteY1" fmla="*/ 4399738 h 4952277"/>
                <a:gd name="connsiteX2" fmla="*/ 464173 w 960118"/>
                <a:gd name="connsiteY2" fmla="*/ 4635311 h 4952277"/>
                <a:gd name="connsiteX3" fmla="*/ 699746 w 960118"/>
                <a:gd name="connsiteY3" fmla="*/ 4399738 h 4952277"/>
                <a:gd name="connsiteX4" fmla="*/ 464173 w 960118"/>
                <a:gd name="connsiteY4" fmla="*/ 4164165 h 4952277"/>
                <a:gd name="connsiteX5" fmla="*/ 504773 w 960118"/>
                <a:gd name="connsiteY5" fmla="*/ 0 h 4952277"/>
                <a:gd name="connsiteX6" fmla="*/ 960118 w 960118"/>
                <a:gd name="connsiteY6" fmla="*/ 4216921 h 4952277"/>
                <a:gd name="connsiteX7" fmla="*/ 776752 w 960118"/>
                <a:gd name="connsiteY7" fmla="*/ 4952277 h 4952277"/>
                <a:gd name="connsiteX8" fmla="*/ 183366 w 960118"/>
                <a:gd name="connsiteY8" fmla="*/ 4952277 h 4952277"/>
                <a:gd name="connsiteX9" fmla="*/ 0 w 960118"/>
                <a:gd name="connsiteY9" fmla="*/ 4216921 h 49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0118" h="4952277">
                  <a:moveTo>
                    <a:pt x="464173" y="4164165"/>
                  </a:moveTo>
                  <a:cubicBezTo>
                    <a:pt x="334070" y="4164165"/>
                    <a:pt x="228600" y="4269635"/>
                    <a:pt x="228600" y="4399738"/>
                  </a:cubicBezTo>
                  <a:cubicBezTo>
                    <a:pt x="228600" y="4529841"/>
                    <a:pt x="334070" y="4635311"/>
                    <a:pt x="464173" y="4635311"/>
                  </a:cubicBezTo>
                  <a:cubicBezTo>
                    <a:pt x="594276" y="4635311"/>
                    <a:pt x="699746" y="4529841"/>
                    <a:pt x="699746" y="4399738"/>
                  </a:cubicBezTo>
                  <a:cubicBezTo>
                    <a:pt x="699746" y="4269635"/>
                    <a:pt x="594276" y="4164165"/>
                    <a:pt x="464173" y="4164165"/>
                  </a:cubicBezTo>
                  <a:close/>
                  <a:moveTo>
                    <a:pt x="504773" y="0"/>
                  </a:moveTo>
                  <a:lnTo>
                    <a:pt x="960118" y="4216921"/>
                  </a:lnTo>
                  <a:lnTo>
                    <a:pt x="776752" y="4952277"/>
                  </a:lnTo>
                  <a:lnTo>
                    <a:pt x="183366" y="4952277"/>
                  </a:lnTo>
                  <a:lnTo>
                    <a:pt x="0" y="42169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grpSp>
      <p:pic>
        <p:nvPicPr>
          <p:cNvPr id="11" name="圖片 10">
            <a:extLst>
              <a:ext uri="{FF2B5EF4-FFF2-40B4-BE49-F238E27FC236}">
                <a16:creationId xmlns:a16="http://schemas.microsoft.com/office/drawing/2014/main" id="{66934037-9A11-43C7-B48F-9CC6267E6C99}"/>
              </a:ext>
            </a:extLst>
          </p:cNvPr>
          <p:cNvPicPr>
            <a:picLocks noChangeAspect="1"/>
          </p:cNvPicPr>
          <p:nvPr/>
        </p:nvPicPr>
        <p:blipFill rotWithShape="1">
          <a:blip r:embed="rId4"/>
          <a:srcRect l="22662" t="69298" r="23197" b="24932"/>
          <a:stretch/>
        </p:blipFill>
        <p:spPr>
          <a:xfrm>
            <a:off x="8669458" y="2324100"/>
            <a:ext cx="1981200" cy="1718352"/>
          </a:xfrm>
          <a:prstGeom prst="rect">
            <a:avLst/>
          </a:prstGeom>
        </p:spPr>
      </p:pic>
      <p:pic>
        <p:nvPicPr>
          <p:cNvPr id="12" name="圖片 11">
            <a:extLst>
              <a:ext uri="{FF2B5EF4-FFF2-40B4-BE49-F238E27FC236}">
                <a16:creationId xmlns:a16="http://schemas.microsoft.com/office/drawing/2014/main" id="{7F6BD71C-B1A4-4F2A-A549-550376C8E31A}"/>
              </a:ext>
            </a:extLst>
          </p:cNvPr>
          <p:cNvPicPr>
            <a:picLocks noChangeAspect="1"/>
          </p:cNvPicPr>
          <p:nvPr/>
        </p:nvPicPr>
        <p:blipFill rotWithShape="1">
          <a:blip r:embed="rId4"/>
          <a:srcRect l="22930" t="87976" r="22930" b="6254"/>
          <a:stretch/>
        </p:blipFill>
        <p:spPr>
          <a:xfrm>
            <a:off x="9660058" y="2324100"/>
            <a:ext cx="1981200" cy="1718352"/>
          </a:xfrm>
          <a:prstGeom prst="rect">
            <a:avLst/>
          </a:prstGeom>
        </p:spPr>
      </p:pic>
      <p:grpSp>
        <p:nvGrpSpPr>
          <p:cNvPr id="13" name="群組 12">
            <a:extLst>
              <a:ext uri="{FF2B5EF4-FFF2-40B4-BE49-F238E27FC236}">
                <a16:creationId xmlns:a16="http://schemas.microsoft.com/office/drawing/2014/main" id="{0E564C8E-75DD-4CB6-9203-566058F8A379}"/>
              </a:ext>
            </a:extLst>
          </p:cNvPr>
          <p:cNvGrpSpPr/>
          <p:nvPr/>
        </p:nvGrpSpPr>
        <p:grpSpPr>
          <a:xfrm>
            <a:off x="5105400" y="1104900"/>
            <a:ext cx="10328515" cy="1219200"/>
            <a:chOff x="7239000" y="1028700"/>
            <a:chExt cx="7496172" cy="1219200"/>
          </a:xfrm>
        </p:grpSpPr>
        <p:sp>
          <p:nvSpPr>
            <p:cNvPr id="14" name="矩形: 圓角 13">
              <a:extLst>
                <a:ext uri="{FF2B5EF4-FFF2-40B4-BE49-F238E27FC236}">
                  <a16:creationId xmlns:a16="http://schemas.microsoft.com/office/drawing/2014/main" id="{A378CEA7-876B-40BE-BE86-D3902ABB74D1}"/>
                </a:ext>
              </a:extLst>
            </p:cNvPr>
            <p:cNvSpPr/>
            <p:nvPr/>
          </p:nvSpPr>
          <p:spPr>
            <a:xfrm>
              <a:off x="7239000" y="1104720"/>
              <a:ext cx="7496172" cy="11431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2335AD87-2B44-449A-A1D9-94E980A452FB}"/>
                </a:ext>
              </a:extLst>
            </p:cNvPr>
            <p:cNvSpPr/>
            <p:nvPr/>
          </p:nvSpPr>
          <p:spPr>
            <a:xfrm>
              <a:off x="7419972" y="1028700"/>
              <a:ext cx="7315200" cy="1200329"/>
            </a:xfrm>
            <a:prstGeom prst="rect">
              <a:avLst/>
            </a:prstGeom>
          </p:spPr>
          <p:txBody>
            <a:bodyPr wrap="square">
              <a:spAutoFit/>
            </a:bodyPr>
            <a:lstStyle/>
            <a:p>
              <a:r>
                <a:rPr lang="en-US" altLang="zh-TW" sz="7200" dirty="0">
                  <a:solidFill>
                    <a:srgbClr val="A84B2D"/>
                  </a:solidFill>
                  <a:latin typeface="漢儀新蒂蠟筆體" panose="02000500000000000000" pitchFamily="2" charset="-120"/>
                  <a:ea typeface="漢儀新蒂蠟筆體" panose="02000500000000000000" pitchFamily="2" charset="-120"/>
                </a:rPr>
                <a:t>Q</a:t>
              </a:r>
              <a:r>
                <a:rPr lang="zh-TW" altLang="en-US" sz="7200" dirty="0">
                  <a:solidFill>
                    <a:srgbClr val="A84B2D"/>
                  </a:solidFill>
                  <a:latin typeface="漢儀新蒂蠟筆體" panose="02000500000000000000" pitchFamily="2" charset="-120"/>
                  <a:ea typeface="漢儀新蒂蠟筆體" panose="02000500000000000000" pitchFamily="2" charset="-120"/>
                </a:rPr>
                <a:t>：是否有意願使用新的租屋平台</a:t>
              </a:r>
            </a:p>
          </p:txBody>
        </p:sp>
      </p:grpSp>
      <p:sp>
        <p:nvSpPr>
          <p:cNvPr id="16" name="Freeform 8">
            <a:extLst>
              <a:ext uri="{FF2B5EF4-FFF2-40B4-BE49-F238E27FC236}">
                <a16:creationId xmlns:a16="http://schemas.microsoft.com/office/drawing/2014/main" id="{14926FEA-DC67-4C27-B12D-3B40DA6BF403}"/>
              </a:ext>
            </a:extLst>
          </p:cNvPr>
          <p:cNvSpPr/>
          <p:nvPr/>
        </p:nvSpPr>
        <p:spPr>
          <a:xfrm>
            <a:off x="733524" y="6443192"/>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文字方塊 16">
            <a:extLst>
              <a:ext uri="{FF2B5EF4-FFF2-40B4-BE49-F238E27FC236}">
                <a16:creationId xmlns:a16="http://schemas.microsoft.com/office/drawing/2014/main" id="{8BD8A43B-2BD2-416E-8B64-4F21BBE69CA9}"/>
              </a:ext>
            </a:extLst>
          </p:cNvPr>
          <p:cNvSpPr txBox="1"/>
          <p:nvPr/>
        </p:nvSpPr>
        <p:spPr>
          <a:xfrm>
            <a:off x="685800" y="1485900"/>
            <a:ext cx="2308324" cy="6465873"/>
          </a:xfrm>
          <a:prstGeom prst="rect">
            <a:avLst/>
          </a:prstGeom>
          <a:noFill/>
          <a:effectLst>
            <a:outerShdw blurRad="50800" dist="38100" dir="2700000" algn="tl" rotWithShape="0">
              <a:prstClr val="black">
                <a:alpha val="40000"/>
              </a:prstClr>
            </a:outerShdw>
          </a:effectLst>
        </p:spPr>
        <p:txBody>
          <a:bodyPr vert="eaVert" wrap="none" rtlCol="0">
            <a:spAutoFit/>
          </a:bodyPr>
          <a:lstStyle/>
          <a:p>
            <a:r>
              <a:rPr lang="zh-TW" altLang="en-US" sz="13800" dirty="0">
                <a:solidFill>
                  <a:srgbClr val="A84B2D"/>
                </a:solidFill>
                <a:latin typeface="漢儀新蒂蠟筆體" panose="02000500000000000000" pitchFamily="2" charset="-120"/>
                <a:ea typeface="漢儀新蒂蠟筆體" panose="02000500000000000000" pitchFamily="2" charset="-120"/>
              </a:rPr>
              <a:t>問卷調查</a:t>
            </a:r>
          </a:p>
        </p:txBody>
      </p:sp>
      <p:sp>
        <p:nvSpPr>
          <p:cNvPr id="18" name="矩形 17">
            <a:extLst>
              <a:ext uri="{FF2B5EF4-FFF2-40B4-BE49-F238E27FC236}">
                <a16:creationId xmlns:a16="http://schemas.microsoft.com/office/drawing/2014/main" id="{0C69FEA1-D41B-43C5-B166-FA2DB2463055}"/>
              </a:ext>
            </a:extLst>
          </p:cNvPr>
          <p:cNvSpPr/>
          <p:nvPr/>
        </p:nvSpPr>
        <p:spPr>
          <a:xfrm>
            <a:off x="11138666" y="2072817"/>
            <a:ext cx="857928" cy="1862048"/>
          </a:xfrm>
          <a:prstGeom prst="rect">
            <a:avLst/>
          </a:prstGeom>
          <a:noFill/>
        </p:spPr>
        <p:txBody>
          <a:bodyPr wrap="none" lIns="91440" tIns="45720" rIns="91440" bIns="45720">
            <a:spAutoFit/>
          </a:bodyPr>
          <a:lstStyle/>
          <a:p>
            <a:pPr algn="ctr"/>
            <a:r>
              <a:rPr lang="en-US" altLang="zh-TW" sz="115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rPr>
              <a:t>%</a:t>
            </a:r>
            <a:endParaRPr lang="zh-TW" altLang="en-US" sz="115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endParaRPr>
          </a:p>
        </p:txBody>
      </p:sp>
      <p:pic>
        <p:nvPicPr>
          <p:cNvPr id="20" name="圖片 19">
            <a:extLst>
              <a:ext uri="{FF2B5EF4-FFF2-40B4-BE49-F238E27FC236}">
                <a16:creationId xmlns:a16="http://schemas.microsoft.com/office/drawing/2014/main" id="{21A6EF4E-21E0-4A15-8C66-1D1FB36ED51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1757925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FDDE90B2-3A93-4BA5-8219-257A958090E9}"/>
              </a:ext>
            </a:extLst>
          </p:cNvPr>
          <p:cNvPicPr>
            <a:picLocks noChangeAspect="1"/>
          </p:cNvPicPr>
          <p:nvPr/>
        </p:nvPicPr>
        <p:blipFill>
          <a:blip r:embed="rId2"/>
          <a:srcRect/>
          <a:stretch>
            <a:fillRect/>
          </a:stretch>
        </p:blipFill>
        <p:spPr>
          <a:xfrm>
            <a:off x="14182454" y="683529"/>
            <a:ext cx="3016133" cy="3076846"/>
          </a:xfrm>
          <a:prstGeom prst="rect">
            <a:avLst/>
          </a:prstGeom>
        </p:spPr>
      </p:pic>
      <p:sp>
        <p:nvSpPr>
          <p:cNvPr id="3" name="Freeform 2">
            <a:extLst>
              <a:ext uri="{FF2B5EF4-FFF2-40B4-BE49-F238E27FC236}">
                <a16:creationId xmlns:a16="http://schemas.microsoft.com/office/drawing/2014/main" id="{2C369030-6C63-4C6D-A476-4F3F5C1A9F34}"/>
              </a:ext>
            </a:extLst>
          </p:cNvPr>
          <p:cNvSpPr/>
          <p:nvPr/>
        </p:nvSpPr>
        <p:spPr>
          <a:xfrm>
            <a:off x="1028701" y="967740"/>
            <a:ext cx="3589020" cy="3048836"/>
          </a:xfrm>
          <a:custGeom>
            <a:avLst/>
            <a:gdLst/>
            <a:ahLst/>
            <a:cxnLst/>
            <a:rect l="l" t="t" r="r" b="b"/>
            <a:pathLst>
              <a:path w="3661265" h="3048836">
                <a:moveTo>
                  <a:pt x="0" y="0"/>
                </a:moveTo>
                <a:lnTo>
                  <a:pt x="3661265" y="0"/>
                </a:lnTo>
                <a:lnTo>
                  <a:pt x="3661265" y="3048836"/>
                </a:lnTo>
                <a:lnTo>
                  <a:pt x="0" y="3048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3">
            <a:extLst>
              <a:ext uri="{FF2B5EF4-FFF2-40B4-BE49-F238E27FC236}">
                <a16:creationId xmlns:a16="http://schemas.microsoft.com/office/drawing/2014/main" id="{EA450BF7-A953-421E-8635-EDF29BDFC493}"/>
              </a:ext>
            </a:extLst>
          </p:cNvPr>
          <p:cNvSpPr/>
          <p:nvPr/>
        </p:nvSpPr>
        <p:spPr>
          <a:xfrm>
            <a:off x="9622763" y="683529"/>
            <a:ext cx="3762254"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4">
            <a:extLst>
              <a:ext uri="{FF2B5EF4-FFF2-40B4-BE49-F238E27FC236}">
                <a16:creationId xmlns:a16="http://schemas.microsoft.com/office/drawing/2014/main" id="{E7524D86-7BA7-4780-81F1-73ADEBA213F6}"/>
              </a:ext>
            </a:extLst>
          </p:cNvPr>
          <p:cNvSpPr/>
          <p:nvPr/>
        </p:nvSpPr>
        <p:spPr>
          <a:xfrm>
            <a:off x="1628137" y="4016577"/>
            <a:ext cx="2597077" cy="1888924"/>
          </a:xfrm>
          <a:custGeom>
            <a:avLst/>
            <a:gdLst/>
            <a:ahLst/>
            <a:cxnLst/>
            <a:rect l="l" t="t" r="r" b="b"/>
            <a:pathLst>
              <a:path w="3835283" h="2734461">
                <a:moveTo>
                  <a:pt x="0" y="0"/>
                </a:moveTo>
                <a:lnTo>
                  <a:pt x="3835282" y="0"/>
                </a:lnTo>
                <a:lnTo>
                  <a:pt x="3835282" y="2734461"/>
                </a:lnTo>
                <a:lnTo>
                  <a:pt x="0" y="27344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5">
            <a:extLst>
              <a:ext uri="{FF2B5EF4-FFF2-40B4-BE49-F238E27FC236}">
                <a16:creationId xmlns:a16="http://schemas.microsoft.com/office/drawing/2014/main" id="{A812E68A-E6DB-4027-A6FB-633F09F435D9}"/>
              </a:ext>
            </a:extLst>
          </p:cNvPr>
          <p:cNvSpPr/>
          <p:nvPr/>
        </p:nvSpPr>
        <p:spPr>
          <a:xfrm>
            <a:off x="7332708" y="5576857"/>
            <a:ext cx="1775552" cy="2106155"/>
          </a:xfrm>
          <a:custGeom>
            <a:avLst/>
            <a:gdLst/>
            <a:ahLst/>
            <a:cxnLst/>
            <a:rect l="l" t="t" r="r" b="b"/>
            <a:pathLst>
              <a:path w="1811293" h="2106155">
                <a:moveTo>
                  <a:pt x="0" y="0"/>
                </a:moveTo>
                <a:lnTo>
                  <a:pt x="1811293" y="0"/>
                </a:lnTo>
                <a:lnTo>
                  <a:pt x="1811293" y="2106154"/>
                </a:lnTo>
                <a:lnTo>
                  <a:pt x="0" y="21061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6">
            <a:extLst>
              <a:ext uri="{FF2B5EF4-FFF2-40B4-BE49-F238E27FC236}">
                <a16:creationId xmlns:a16="http://schemas.microsoft.com/office/drawing/2014/main" id="{23B6CEC0-D3BF-4BCE-A80E-E83E2196A4C4}"/>
              </a:ext>
            </a:extLst>
          </p:cNvPr>
          <p:cNvSpPr/>
          <p:nvPr/>
        </p:nvSpPr>
        <p:spPr>
          <a:xfrm>
            <a:off x="10648300" y="5262703"/>
            <a:ext cx="1751652" cy="3377325"/>
          </a:xfrm>
          <a:custGeom>
            <a:avLst/>
            <a:gdLst/>
            <a:ahLst/>
            <a:cxnLst/>
            <a:rect l="l" t="t" r="r" b="b"/>
            <a:pathLst>
              <a:path w="1786912" h="3377325">
                <a:moveTo>
                  <a:pt x="0" y="0"/>
                </a:moveTo>
                <a:lnTo>
                  <a:pt x="1786912" y="0"/>
                </a:lnTo>
                <a:lnTo>
                  <a:pt x="1786912" y="3377325"/>
                </a:lnTo>
                <a:lnTo>
                  <a:pt x="0" y="3377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a:extLst>
              <a:ext uri="{FF2B5EF4-FFF2-40B4-BE49-F238E27FC236}">
                <a16:creationId xmlns:a16="http://schemas.microsoft.com/office/drawing/2014/main" id="{8E0BA0E0-A777-4DAD-8D47-9E67A19D8FA7}"/>
              </a:ext>
            </a:extLst>
          </p:cNvPr>
          <p:cNvSpPr/>
          <p:nvPr/>
        </p:nvSpPr>
        <p:spPr>
          <a:xfrm>
            <a:off x="13702037" y="5332884"/>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pic>
        <p:nvPicPr>
          <p:cNvPr id="9" name="圖片 8">
            <a:extLst>
              <a:ext uri="{FF2B5EF4-FFF2-40B4-BE49-F238E27FC236}">
                <a16:creationId xmlns:a16="http://schemas.microsoft.com/office/drawing/2014/main" id="{3FB5EA10-E65E-4559-BE94-0A364B0CE74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22870" y="1299145"/>
            <a:ext cx="2523353" cy="2386026"/>
          </a:xfrm>
          <a:prstGeom prst="rect">
            <a:avLst/>
          </a:prstGeom>
        </p:spPr>
      </p:pic>
      <p:pic>
        <p:nvPicPr>
          <p:cNvPr id="11" name="圖片 10">
            <a:extLst>
              <a:ext uri="{FF2B5EF4-FFF2-40B4-BE49-F238E27FC236}">
                <a16:creationId xmlns:a16="http://schemas.microsoft.com/office/drawing/2014/main" id="{8C2AEDEB-0F71-4CBC-B185-D13C34A55A4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46943" y="4419752"/>
            <a:ext cx="1447495" cy="1447495"/>
          </a:xfrm>
          <a:prstGeom prst="rect">
            <a:avLst/>
          </a:prstGeom>
        </p:spPr>
      </p:pic>
      <p:sp>
        <p:nvSpPr>
          <p:cNvPr id="12" name="Freeform 2">
            <a:extLst>
              <a:ext uri="{FF2B5EF4-FFF2-40B4-BE49-F238E27FC236}">
                <a16:creationId xmlns:a16="http://schemas.microsoft.com/office/drawing/2014/main" id="{C05E2C01-F3F6-4F0B-AA18-6C480FA3B7F3}"/>
              </a:ext>
            </a:extLst>
          </p:cNvPr>
          <p:cNvSpPr/>
          <p:nvPr/>
        </p:nvSpPr>
        <p:spPr>
          <a:xfrm>
            <a:off x="4737087" y="6896100"/>
            <a:ext cx="2197345" cy="1885722"/>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3" name="Freeform 3">
            <a:extLst>
              <a:ext uri="{FF2B5EF4-FFF2-40B4-BE49-F238E27FC236}">
                <a16:creationId xmlns:a16="http://schemas.microsoft.com/office/drawing/2014/main" id="{09F7E09C-2AB6-488B-860D-D6F9035F05D4}"/>
              </a:ext>
            </a:extLst>
          </p:cNvPr>
          <p:cNvSpPr/>
          <p:nvPr/>
        </p:nvSpPr>
        <p:spPr>
          <a:xfrm>
            <a:off x="1628137" y="6654763"/>
            <a:ext cx="1806865" cy="1885722"/>
          </a:xfrm>
          <a:custGeom>
            <a:avLst/>
            <a:gdLst/>
            <a:ahLst/>
            <a:cxnLst/>
            <a:rect l="l" t="t" r="r" b="b"/>
            <a:pathLst>
              <a:path w="3942727" h="4114800">
                <a:moveTo>
                  <a:pt x="0" y="0"/>
                </a:moveTo>
                <a:lnTo>
                  <a:pt x="3942726" y="0"/>
                </a:lnTo>
                <a:lnTo>
                  <a:pt x="3942726"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Tree>
    <p:extLst>
      <p:ext uri="{BB962C8B-B14F-4D97-AF65-F5344CB8AC3E}">
        <p14:creationId xmlns:p14="http://schemas.microsoft.com/office/powerpoint/2010/main" val="782722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系統特色</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報告人：黃薪橙</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57CDFCA9-330D-449A-B05F-7C5B06C9516E}"/>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EEE56A8-1A86-4A06-8A1D-684BDB3756F0}"/>
              </a:ext>
            </a:extLst>
          </p:cNvPr>
          <p:cNvSpPr txBox="1"/>
          <p:nvPr/>
        </p:nvSpPr>
        <p:spPr>
          <a:xfrm>
            <a:off x="5344374"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02</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336285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更直觀的使用者界面</a:t>
            </a:r>
            <a:endParaRPr lang="en-US" altLang="zh-TW" sz="5400" dirty="0">
              <a:latin typeface="漢儀新蒂蠟筆體" panose="02000500000000000000" pitchFamily="2" charset="-120"/>
              <a:ea typeface="漢儀新蒂蠟筆體" panose="02000500000000000000" pitchFamily="2" charset="-120"/>
            </a:endParaRPr>
          </a:p>
        </p:txBody>
      </p:sp>
      <p:pic>
        <p:nvPicPr>
          <p:cNvPr id="14" name="圖片 13">
            <a:extLst>
              <a:ext uri="{FF2B5EF4-FFF2-40B4-BE49-F238E27FC236}">
                <a16:creationId xmlns:a16="http://schemas.microsoft.com/office/drawing/2014/main" id="{DBBC9462-ABF4-46B2-8DC7-EC8E5165B69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73367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en-US" altLang="zh-TW" sz="5400" dirty="0">
                <a:latin typeface="漢儀新蒂蠟筆體" panose="02000500000000000000" pitchFamily="2" charset="-120"/>
                <a:ea typeface="漢儀新蒂蠟筆體" panose="02000500000000000000" pitchFamily="2" charset="-120"/>
              </a:rPr>
              <a:t>Line</a:t>
            </a:r>
            <a:r>
              <a:rPr lang="zh-TW" altLang="en-US" sz="5400" dirty="0">
                <a:latin typeface="漢儀新蒂蠟筆體" panose="02000500000000000000" pitchFamily="2" charset="-120"/>
                <a:ea typeface="漢儀新蒂蠟筆體" panose="02000500000000000000" pitchFamily="2" charset="-120"/>
              </a:rPr>
              <a:t>智能助手</a:t>
            </a:r>
            <a:endParaRPr lang="en-US" altLang="zh-TW" sz="5400" dirty="0">
              <a:latin typeface="漢儀新蒂蠟筆體" panose="02000500000000000000" pitchFamily="2" charset="-120"/>
              <a:ea typeface="漢儀新蒂蠟筆體" panose="02000500000000000000" pitchFamily="2" charset="-120"/>
            </a:endParaRPr>
          </a:p>
        </p:txBody>
      </p:sp>
      <p:pic>
        <p:nvPicPr>
          <p:cNvPr id="14" name="圖片 13">
            <a:extLst>
              <a:ext uri="{FF2B5EF4-FFF2-40B4-BE49-F238E27FC236}">
                <a16:creationId xmlns:a16="http://schemas.microsoft.com/office/drawing/2014/main" id="{449C4799-EEF4-4488-8E02-6D1045F3379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447131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更全面的篩選條件</a:t>
            </a:r>
            <a:endParaRPr lang="en-US" altLang="zh-TW" sz="5400" dirty="0">
              <a:latin typeface="漢儀新蒂蠟筆體" panose="02000500000000000000" pitchFamily="2" charset="-120"/>
              <a:ea typeface="漢儀新蒂蠟筆體" panose="02000500000000000000" pitchFamily="2" charset="-120"/>
            </a:endParaRPr>
          </a:p>
        </p:txBody>
      </p:sp>
      <p:sp>
        <p:nvSpPr>
          <p:cNvPr id="9" name="文字方塊 8">
            <a:extLst>
              <a:ext uri="{FF2B5EF4-FFF2-40B4-BE49-F238E27FC236}">
                <a16:creationId xmlns:a16="http://schemas.microsoft.com/office/drawing/2014/main" id="{96B03A5E-87DD-49BD-9F41-2F09A33DD275}"/>
              </a:ext>
            </a:extLst>
          </p:cNvPr>
          <p:cNvSpPr txBox="1"/>
          <p:nvPr/>
        </p:nvSpPr>
        <p:spPr>
          <a:xfrm>
            <a:off x="8610600" y="4381500"/>
            <a:ext cx="2230098" cy="923330"/>
          </a:xfrm>
          <a:prstGeom prst="rect">
            <a:avLst/>
          </a:prstGeom>
          <a:noFill/>
        </p:spPr>
        <p:txBody>
          <a:bodyPr wrap="none" rtlCol="0">
            <a:spAutoFit/>
          </a:bodyPr>
          <a:lstStyle/>
          <a:p>
            <a:r>
              <a:rPr lang="zh-TW" altLang="en-US" dirty="0"/>
              <a:t>為什麼要這樣做</a:t>
            </a:r>
            <a:r>
              <a:rPr lang="en-US" altLang="zh-TW" dirty="0"/>
              <a:t>????</a:t>
            </a:r>
          </a:p>
          <a:p>
            <a:r>
              <a:rPr lang="zh-TW" altLang="en-US" dirty="0"/>
              <a:t>條列式</a:t>
            </a:r>
            <a:endParaRPr lang="en-US" altLang="zh-TW" dirty="0"/>
          </a:p>
          <a:p>
            <a:r>
              <a:rPr lang="zh-TW" altLang="en-US" dirty="0"/>
              <a:t>列出篩選條件</a:t>
            </a:r>
          </a:p>
        </p:txBody>
      </p:sp>
      <p:pic>
        <p:nvPicPr>
          <p:cNvPr id="14" name="圖片 13">
            <a:extLst>
              <a:ext uri="{FF2B5EF4-FFF2-40B4-BE49-F238E27FC236}">
                <a16:creationId xmlns:a16="http://schemas.microsoft.com/office/drawing/2014/main" id="{99CE0840-E1B3-4CED-B424-61D0CF277C2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4254551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過濾重複刊登物件</a:t>
            </a:r>
            <a:endParaRPr lang="en-US" altLang="zh-TW" sz="5400" dirty="0">
              <a:latin typeface="漢儀新蒂蠟筆體" panose="02000500000000000000" pitchFamily="2" charset="-120"/>
              <a:ea typeface="漢儀新蒂蠟筆體" panose="02000500000000000000" pitchFamily="2" charset="-120"/>
            </a:endParaRPr>
          </a:p>
        </p:txBody>
      </p:sp>
      <p:pic>
        <p:nvPicPr>
          <p:cNvPr id="14" name="圖片 13">
            <a:extLst>
              <a:ext uri="{FF2B5EF4-FFF2-40B4-BE49-F238E27FC236}">
                <a16:creationId xmlns:a16="http://schemas.microsoft.com/office/drawing/2014/main" id="{446EA05C-B856-4822-8D4A-E5B03728996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750735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187619" y="5143500"/>
            <a:ext cx="7906785"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相似系統比對</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EB08874D-17FA-4F08-A092-E53E1C1ED801}"/>
              </a:ext>
            </a:extLst>
          </p:cNvPr>
          <p:cNvSpPr/>
          <p:nvPr/>
        </p:nvSpPr>
        <p:spPr>
          <a:xfrm>
            <a:off x="4465498"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12B7602-E8BA-47F9-BC80-37A0F0FC1E43}"/>
              </a:ext>
            </a:extLst>
          </p:cNvPr>
          <p:cNvSpPr txBox="1"/>
          <p:nvPr/>
        </p:nvSpPr>
        <p:spPr>
          <a:xfrm>
            <a:off x="4193596"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03</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472005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aphicFrame>
        <p:nvGraphicFramePr>
          <p:cNvPr id="17" name="表格 16">
            <a:extLst>
              <a:ext uri="{FF2B5EF4-FFF2-40B4-BE49-F238E27FC236}">
                <a16:creationId xmlns:a16="http://schemas.microsoft.com/office/drawing/2014/main" id="{F7451CF7-80AC-42C0-B66F-0F63A0BB4C9B}"/>
              </a:ext>
            </a:extLst>
          </p:cNvPr>
          <p:cNvGraphicFramePr>
            <a:graphicFrameLocks noGrp="1"/>
          </p:cNvGraphicFramePr>
          <p:nvPr>
            <p:extLst>
              <p:ext uri="{D42A27DB-BD31-4B8C-83A1-F6EECF244321}">
                <p14:modId xmlns:p14="http://schemas.microsoft.com/office/powerpoint/2010/main" val="2961438817"/>
              </p:ext>
            </p:extLst>
          </p:nvPr>
        </p:nvGraphicFramePr>
        <p:xfrm>
          <a:off x="2362200" y="1567464"/>
          <a:ext cx="13639800" cy="7666652"/>
        </p:xfrm>
        <a:graphic>
          <a:graphicData uri="http://schemas.openxmlformats.org/drawingml/2006/table">
            <a:tbl>
              <a:tblPr firstCol="1" bandRow="1">
                <a:tableStyleId>{93296810-A885-4BE3-A3E7-6D5BEEA58F35}</a:tableStyleId>
              </a:tblPr>
              <a:tblGrid>
                <a:gridCol w="2720003">
                  <a:extLst>
                    <a:ext uri="{9D8B030D-6E8A-4147-A177-3AD203B41FA5}">
                      <a16:colId xmlns:a16="http://schemas.microsoft.com/office/drawing/2014/main" val="2641625628"/>
                    </a:ext>
                  </a:extLst>
                </a:gridCol>
                <a:gridCol w="1851997">
                  <a:extLst>
                    <a:ext uri="{9D8B030D-6E8A-4147-A177-3AD203B41FA5}">
                      <a16:colId xmlns:a16="http://schemas.microsoft.com/office/drawing/2014/main" val="2194701808"/>
                    </a:ext>
                  </a:extLst>
                </a:gridCol>
                <a:gridCol w="1676400">
                  <a:extLst>
                    <a:ext uri="{9D8B030D-6E8A-4147-A177-3AD203B41FA5}">
                      <a16:colId xmlns:a16="http://schemas.microsoft.com/office/drawing/2014/main" val="20777771"/>
                    </a:ext>
                  </a:extLst>
                </a:gridCol>
                <a:gridCol w="2133600">
                  <a:extLst>
                    <a:ext uri="{9D8B030D-6E8A-4147-A177-3AD203B41FA5}">
                      <a16:colId xmlns:a16="http://schemas.microsoft.com/office/drawing/2014/main" val="1548013912"/>
                    </a:ext>
                  </a:extLst>
                </a:gridCol>
                <a:gridCol w="2057400">
                  <a:extLst>
                    <a:ext uri="{9D8B030D-6E8A-4147-A177-3AD203B41FA5}">
                      <a16:colId xmlns:a16="http://schemas.microsoft.com/office/drawing/2014/main" val="989316954"/>
                    </a:ext>
                  </a:extLst>
                </a:gridCol>
                <a:gridCol w="1600200">
                  <a:extLst>
                    <a:ext uri="{9D8B030D-6E8A-4147-A177-3AD203B41FA5}">
                      <a16:colId xmlns:a16="http://schemas.microsoft.com/office/drawing/2014/main" val="2130950150"/>
                    </a:ext>
                  </a:extLst>
                </a:gridCol>
                <a:gridCol w="1600200">
                  <a:extLst>
                    <a:ext uri="{9D8B030D-6E8A-4147-A177-3AD203B41FA5}">
                      <a16:colId xmlns:a16="http://schemas.microsoft.com/office/drawing/2014/main" val="46825788"/>
                    </a:ext>
                  </a:extLst>
                </a:gridCol>
              </a:tblGrid>
              <a:tr h="1537368">
                <a:tc>
                  <a:txBody>
                    <a:bodyPr/>
                    <a:lstStyle/>
                    <a:p>
                      <a:pPr algn="l" hangingPunct="0">
                        <a:lnSpc>
                          <a:spcPts val="2000"/>
                        </a:lnSpc>
                        <a:spcAft>
                          <a:spcPts val="0"/>
                        </a:spcAft>
                      </a:pPr>
                      <a:endParaRPr lang="zh-TW" sz="4400" kern="100" dirty="0">
                        <a:solidFill>
                          <a:srgbClr val="E8E5DA"/>
                        </a:solidFill>
                        <a:effectLst/>
                        <a:latin typeface="漢儀新蒂蠟筆體" panose="02000500000000000000" pitchFamily="2" charset="-120"/>
                        <a:ea typeface="漢儀新蒂蠟筆體" panose="02000500000000000000" pitchFamily="2" charset="-120"/>
                      </a:endParaRPr>
                    </a:p>
                  </a:txBody>
                  <a:tcPr marL="68580" marR="68580" marT="0" marB="0" anchor="ct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763828717"/>
                  </a:ext>
                </a:extLst>
              </a:tr>
              <a:tr h="1124268">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有</a:t>
                      </a:r>
                      <a:r>
                        <a:rPr lang="en-US" sz="4400" kern="100" dirty="0">
                          <a:solidFill>
                            <a:srgbClr val="E8E5DA"/>
                          </a:solidFill>
                          <a:effectLst/>
                          <a:latin typeface="漢儀新蒂蠟筆體" panose="02000500000000000000" pitchFamily="2" charset="-120"/>
                          <a:ea typeface="漢儀新蒂蠟筆體" panose="02000500000000000000" pitchFamily="2" charset="-120"/>
                        </a:rPr>
                        <a:t>APP</a:t>
                      </a:r>
                      <a:endParaRPr lang="zh-TW" sz="4400" kern="100" dirty="0">
                        <a:solidFill>
                          <a:srgbClr val="E8E5DA"/>
                        </a:solidFill>
                        <a:effectLst/>
                        <a:latin typeface="漢儀新蒂蠟筆體" panose="02000500000000000000" pitchFamily="2" charset="-120"/>
                        <a:ea typeface="漢儀新蒂蠟筆體" panose="02000500000000000000" pitchFamily="2" charset="-120"/>
                      </a:endParaRP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 </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708619233"/>
                  </a:ext>
                </a:extLst>
              </a:tr>
              <a:tr h="1251254">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篩選功能完善</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 </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3921163702"/>
                  </a:ext>
                </a:extLst>
              </a:tr>
              <a:tr h="1251254">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訂閱推送功能</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r>
                        <a:rPr lang="zh-TW" sz="5400" kern="100" dirty="0">
                          <a:solidFill>
                            <a:srgbClr val="A84B2D"/>
                          </a:solidFill>
                          <a:effectLst/>
                          <a:latin typeface="漢儀新蒂蠟筆體" panose="02000500000000000000" pitchFamily="2" charset="-120"/>
                          <a:ea typeface="漢儀新蒂蠟筆體" panose="02000500000000000000" pitchFamily="2" charset="-120"/>
                        </a:rPr>
                        <a:t>買房</a:t>
                      </a:r>
                      <a:r>
                        <a:rPr lang="en-US" sz="7200" kern="100" dirty="0">
                          <a:solidFill>
                            <a:srgbClr val="A84B2D"/>
                          </a:solidFill>
                          <a:effectLst/>
                          <a:latin typeface="漢儀新蒂蠟筆體" panose="02000500000000000000" pitchFamily="2" charset="-120"/>
                          <a:ea typeface="漢儀新蒂蠟筆體" panose="02000500000000000000" pitchFamily="2" charset="-120"/>
                        </a:rPr>
                        <a:t>)</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64416926"/>
                  </a:ext>
                </a:extLst>
              </a:tr>
              <a:tr h="1251254">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過濾重複刊登</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 </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77101158"/>
                  </a:ext>
                </a:extLst>
              </a:tr>
              <a:tr h="1251254">
                <a:tc>
                  <a:txBody>
                    <a:bodyPr/>
                    <a:lstStyle/>
                    <a:p>
                      <a:pPr algn="ctr" hangingPunct="0">
                        <a:lnSpc>
                          <a:spcPct val="100000"/>
                        </a:lnSpc>
                        <a:spcBef>
                          <a:spcPts val="600"/>
                        </a:spcBef>
                        <a:spcAft>
                          <a:spcPts val="0"/>
                        </a:spcAft>
                      </a:pPr>
                      <a:r>
                        <a:rPr lang="en-US" sz="4400" kern="100" dirty="0">
                          <a:solidFill>
                            <a:srgbClr val="E8E5DA"/>
                          </a:solidFill>
                          <a:effectLst/>
                          <a:latin typeface="漢儀新蒂蠟筆體" panose="02000500000000000000" pitchFamily="2" charset="-120"/>
                          <a:ea typeface="漢儀新蒂蠟筆體" panose="02000500000000000000" pitchFamily="2" charset="-120"/>
                        </a:rPr>
                        <a:t>Line</a:t>
                      </a:r>
                      <a:r>
                        <a:rPr lang="zh-TW" sz="4400" kern="100" dirty="0">
                          <a:solidFill>
                            <a:srgbClr val="E8E5DA"/>
                          </a:solidFill>
                          <a:effectLst/>
                          <a:latin typeface="漢儀新蒂蠟筆體" panose="02000500000000000000" pitchFamily="2" charset="-120"/>
                          <a:ea typeface="漢儀新蒂蠟筆體" panose="02000500000000000000" pitchFamily="2" charset="-120"/>
                        </a:rPr>
                        <a:t>智能助手</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504890521"/>
                  </a:ext>
                </a:extLst>
              </a:tr>
            </a:tbl>
          </a:graphicData>
        </a:graphic>
      </p:graphicFrame>
      <p:pic>
        <p:nvPicPr>
          <p:cNvPr id="19" name="圖片 18">
            <a:extLst>
              <a:ext uri="{FF2B5EF4-FFF2-40B4-BE49-F238E27FC236}">
                <a16:creationId xmlns:a16="http://schemas.microsoft.com/office/drawing/2014/main" id="{203FDDBB-85B9-48AF-8B0A-CE66E80A068B}"/>
              </a:ext>
            </a:extLst>
          </p:cNvPr>
          <p:cNvPicPr>
            <a:picLocks noChangeAspect="1"/>
          </p:cNvPicPr>
          <p:nvPr/>
        </p:nvPicPr>
        <p:blipFill rotWithShape="1">
          <a:blip r:embed="rId2">
            <a:extLst>
              <a:ext uri="{28A0092B-C50C-407E-A947-70E740481C1C}">
                <a14:useLocalDpi xmlns:a14="http://schemas.microsoft.com/office/drawing/2010/main" val="0"/>
              </a:ext>
            </a:extLst>
          </a:blip>
          <a:srcRect l="10849" t="16652" r="10523" b="17556"/>
          <a:stretch/>
        </p:blipFill>
        <p:spPr>
          <a:xfrm>
            <a:off x="7170438" y="1760990"/>
            <a:ext cx="1249379" cy="1045411"/>
          </a:xfrm>
          <a:prstGeom prst="rect">
            <a:avLst/>
          </a:prstGeom>
        </p:spPr>
      </p:pic>
      <p:pic>
        <p:nvPicPr>
          <p:cNvPr id="21" name="圖片 20">
            <a:extLst>
              <a:ext uri="{FF2B5EF4-FFF2-40B4-BE49-F238E27FC236}">
                <a16:creationId xmlns:a16="http://schemas.microsoft.com/office/drawing/2014/main" id="{B818D927-2E32-47E8-9348-CBAC84EE2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2075" y="1735590"/>
            <a:ext cx="1227525" cy="1227525"/>
          </a:xfrm>
          <a:prstGeom prst="rect">
            <a:avLst/>
          </a:prstGeom>
        </p:spPr>
      </p:pic>
      <p:pic>
        <p:nvPicPr>
          <p:cNvPr id="25" name="圖片 24">
            <a:extLst>
              <a:ext uri="{FF2B5EF4-FFF2-40B4-BE49-F238E27FC236}">
                <a16:creationId xmlns:a16="http://schemas.microsoft.com/office/drawing/2014/main" id="{1D18D76B-4013-46F0-AE5B-5D5C1B50F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1875" y="1733266"/>
            <a:ext cx="1227525" cy="1227525"/>
          </a:xfrm>
          <a:prstGeom prst="rect">
            <a:avLst/>
          </a:prstGeom>
        </p:spPr>
      </p:pic>
      <p:pic>
        <p:nvPicPr>
          <p:cNvPr id="27" name="圖片 26">
            <a:extLst>
              <a:ext uri="{FF2B5EF4-FFF2-40B4-BE49-F238E27FC236}">
                <a16:creationId xmlns:a16="http://schemas.microsoft.com/office/drawing/2014/main" id="{989C54A6-B641-46D7-A845-54DC3A791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5609" y="2087656"/>
            <a:ext cx="1834132" cy="518744"/>
          </a:xfrm>
          <a:prstGeom prst="rect">
            <a:avLst/>
          </a:prstGeom>
        </p:spPr>
      </p:pic>
      <p:pic>
        <p:nvPicPr>
          <p:cNvPr id="29" name="圖片 28">
            <a:extLst>
              <a:ext uri="{FF2B5EF4-FFF2-40B4-BE49-F238E27FC236}">
                <a16:creationId xmlns:a16="http://schemas.microsoft.com/office/drawing/2014/main" id="{08131B11-980F-44CF-9280-0C1F69DAD2FA}"/>
              </a:ext>
            </a:extLst>
          </p:cNvPr>
          <p:cNvPicPr>
            <a:picLocks noChangeAspect="1"/>
          </p:cNvPicPr>
          <p:nvPr/>
        </p:nvPicPr>
        <p:blipFill rotWithShape="1">
          <a:blip r:embed="rId6">
            <a:extLst>
              <a:ext uri="{28A0092B-C50C-407E-A947-70E740481C1C}">
                <a14:useLocalDpi xmlns:a14="http://schemas.microsoft.com/office/drawing/2010/main" val="0"/>
              </a:ext>
            </a:extLst>
          </a:blip>
          <a:srcRect l="6000" t="28000" r="8000" b="30992"/>
          <a:stretch/>
        </p:blipFill>
        <p:spPr>
          <a:xfrm>
            <a:off x="8721951" y="1893649"/>
            <a:ext cx="1861524" cy="887649"/>
          </a:xfrm>
          <a:prstGeom prst="rect">
            <a:avLst/>
          </a:prstGeom>
        </p:spPr>
      </p:pic>
      <p:pic>
        <p:nvPicPr>
          <p:cNvPr id="20" name="圖片 19">
            <a:extLst>
              <a:ext uri="{FF2B5EF4-FFF2-40B4-BE49-F238E27FC236}">
                <a16:creationId xmlns:a16="http://schemas.microsoft.com/office/drawing/2014/main" id="{724AAD4D-82C2-443A-8DEA-314FA0ABCE4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371" t="28560" r="21799" b="36430"/>
          <a:stretch/>
        </p:blipFill>
        <p:spPr>
          <a:xfrm>
            <a:off x="5129298" y="1340644"/>
            <a:ext cx="1762639" cy="1717443"/>
          </a:xfrm>
          <a:prstGeom prst="rect">
            <a:avLst/>
          </a:prstGeom>
        </p:spPr>
      </p:pic>
      <p:pic>
        <p:nvPicPr>
          <p:cNvPr id="12" name="圖片 11">
            <a:extLst>
              <a:ext uri="{FF2B5EF4-FFF2-40B4-BE49-F238E27FC236}">
                <a16:creationId xmlns:a16="http://schemas.microsoft.com/office/drawing/2014/main" id="{FCAA17E5-2CB8-45C1-84EF-B0AA48F97050}"/>
              </a:ext>
            </a:extLst>
          </p:cNvPr>
          <p:cNvPicPr>
            <a:picLocks noChangeAspect="1"/>
          </p:cNvPicPr>
          <p:nvPr/>
        </p:nvPicPr>
        <p:blipFill>
          <a:blip r:embed="rId8"/>
          <a:stretch>
            <a:fillRect/>
          </a:stretch>
        </p:blipFill>
        <p:spPr>
          <a:xfrm rot="20115274">
            <a:off x="4404976" y="1236298"/>
            <a:ext cx="1122606" cy="1122606"/>
          </a:xfrm>
          <a:prstGeom prst="rect">
            <a:avLst/>
          </a:prstGeom>
        </p:spPr>
      </p:pic>
      <p:sp>
        <p:nvSpPr>
          <p:cNvPr id="22" name="Freeform 3">
            <a:extLst>
              <a:ext uri="{FF2B5EF4-FFF2-40B4-BE49-F238E27FC236}">
                <a16:creationId xmlns:a16="http://schemas.microsoft.com/office/drawing/2014/main" id="{722FB817-B3D6-4343-AEB4-48E2E1A373BC}"/>
              </a:ext>
            </a:extLst>
          </p:cNvPr>
          <p:cNvSpPr/>
          <p:nvPr/>
        </p:nvSpPr>
        <p:spPr>
          <a:xfrm>
            <a:off x="15001542" y="7880181"/>
            <a:ext cx="2200609" cy="2406819"/>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pic>
        <p:nvPicPr>
          <p:cNvPr id="24" name="圖片 23">
            <a:extLst>
              <a:ext uri="{FF2B5EF4-FFF2-40B4-BE49-F238E27FC236}">
                <a16:creationId xmlns:a16="http://schemas.microsoft.com/office/drawing/2014/main" id="{F5B11D16-27B5-45C1-9CB0-14D6A003A78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482386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營運規劃</a:t>
            </a:r>
            <a:endParaRPr lang="en-US" altLang="zh-TW"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AE10E926-6ED1-4A31-9C61-2B687DF2DC91}"/>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69AA52BF-24C0-4FEA-AF83-3A14A7B3AE1C}"/>
              </a:ext>
            </a:extLst>
          </p:cNvPr>
          <p:cNvSpPr txBox="1"/>
          <p:nvPr/>
        </p:nvSpPr>
        <p:spPr>
          <a:xfrm>
            <a:off x="5344374" y="3746175"/>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04</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306729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0EC18F9-0A88-A15D-2CCD-5484997729C9}"/>
              </a:ext>
            </a:extLst>
          </p:cNvPr>
          <p:cNvGrpSpPr/>
          <p:nvPr/>
        </p:nvGrpSpPr>
        <p:grpSpPr>
          <a:xfrm>
            <a:off x="-5791200" y="0"/>
            <a:ext cx="18440400" cy="12016153"/>
            <a:chOff x="-316523" y="-826479"/>
            <a:chExt cx="18440400" cy="12016153"/>
          </a:xfrm>
        </p:grpSpPr>
        <p:sp>
          <p:nvSpPr>
            <p:cNvPr id="29" name="矩形: 圓角 28">
              <a:extLst>
                <a:ext uri="{FF2B5EF4-FFF2-40B4-BE49-F238E27FC236}">
                  <a16:creationId xmlns:a16="http://schemas.microsoft.com/office/drawing/2014/main" id="{E73BE4D7-64EA-D220-8AA1-95D9E9E01DDA}"/>
                </a:ext>
              </a:extLst>
            </p:cNvPr>
            <p:cNvSpPr/>
            <p:nvPr/>
          </p:nvSpPr>
          <p:spPr>
            <a:xfrm>
              <a:off x="16218877" y="457198"/>
              <a:ext cx="1905000" cy="2324100"/>
            </a:xfrm>
            <a:prstGeom prst="roundRect">
              <a:avLst/>
            </a:prstGeom>
            <a:solidFill>
              <a:srgbClr val="A84B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25000" b="0" i="0" u="none" strike="noStrike" kern="1200" cap="none" spc="0" normalizeH="0" baseline="0" noProof="0" dirty="0">
                  <a:ln>
                    <a:noFill/>
                  </a:ln>
                  <a:solidFill>
                    <a:prstClr val="white"/>
                  </a:solidFill>
                  <a:effectLst/>
                  <a:uLnTx/>
                  <a:uFillTx/>
                  <a:latin typeface="漢儀新蒂蠟筆體" panose="02000500000000000000" pitchFamily="2" charset="-120"/>
                  <a:ea typeface="漢儀新蒂蠟筆體" panose="02000500000000000000" pitchFamily="2" charset="-120"/>
                </a:rPr>
                <a:t>S</a:t>
              </a:r>
              <a:endParaRPr kumimoji="0" lang="zh-TW" altLang="en-US" sz="10000" b="0" i="0" u="none" strike="noStrike" kern="1200" cap="none" spc="0" normalizeH="0" baseline="0" noProof="0" dirty="0">
                <a:ln>
                  <a:noFill/>
                </a:ln>
                <a:solidFill>
                  <a:prstClr val="white"/>
                </a:solidFill>
                <a:effectLst/>
                <a:uLnTx/>
                <a:uFillTx/>
                <a:latin typeface="漢儀新蒂蠟筆體" panose="02000500000000000000" pitchFamily="2" charset="-120"/>
                <a:ea typeface="漢儀新蒂蠟筆體" panose="02000500000000000000" pitchFamily="2" charset="-120"/>
              </a:endParaRPr>
            </a:p>
          </p:txBody>
        </p:sp>
        <p:sp>
          <p:nvSpPr>
            <p:cNvPr id="27" name="矩形 26">
              <a:extLst>
                <a:ext uri="{FF2B5EF4-FFF2-40B4-BE49-F238E27FC236}">
                  <a16:creationId xmlns:a16="http://schemas.microsoft.com/office/drawing/2014/main" id="{86D338A9-2850-EA70-0CB7-82B016DBA467}"/>
                </a:ext>
              </a:extLst>
            </p:cNvPr>
            <p:cNvSpPr/>
            <p:nvPr/>
          </p:nvSpPr>
          <p:spPr>
            <a:xfrm>
              <a:off x="-316523" y="-826479"/>
              <a:ext cx="17221200" cy="12016153"/>
            </a:xfrm>
            <a:prstGeom prst="rect">
              <a:avLst/>
            </a:prstGeom>
            <a:solidFill>
              <a:srgbClr val="A84B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6" name="群組 55">
            <a:extLst>
              <a:ext uri="{FF2B5EF4-FFF2-40B4-BE49-F238E27FC236}">
                <a16:creationId xmlns:a16="http://schemas.microsoft.com/office/drawing/2014/main" id="{BFF0CD36-2664-5648-ADD4-3C22817127B1}"/>
              </a:ext>
            </a:extLst>
          </p:cNvPr>
          <p:cNvGrpSpPr/>
          <p:nvPr/>
        </p:nvGrpSpPr>
        <p:grpSpPr>
          <a:xfrm>
            <a:off x="-7444154" y="-8792"/>
            <a:ext cx="18352477" cy="12024945"/>
            <a:chOff x="-2133600" y="-835271"/>
            <a:chExt cx="18352477" cy="12024945"/>
          </a:xfrm>
          <a:solidFill>
            <a:srgbClr val="E8E5DA"/>
          </a:solidFill>
        </p:grpSpPr>
        <p:sp>
          <p:nvSpPr>
            <p:cNvPr id="41" name="矩形 40">
              <a:extLst>
                <a:ext uri="{FF2B5EF4-FFF2-40B4-BE49-F238E27FC236}">
                  <a16:creationId xmlns:a16="http://schemas.microsoft.com/office/drawing/2014/main" id="{30EA7F1F-C51E-CFD8-188E-88BCB5C464E8}"/>
                </a:ext>
              </a:extLst>
            </p:cNvPr>
            <p:cNvSpPr/>
            <p:nvPr/>
          </p:nvSpPr>
          <p:spPr>
            <a:xfrm>
              <a:off x="-21336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9B0CDDBA-8D64-2814-EFBF-FACF33317C2A}"/>
                </a:ext>
              </a:extLst>
            </p:cNvPr>
            <p:cNvSpPr/>
            <p:nvPr/>
          </p:nvSpPr>
          <p:spPr>
            <a:xfrm>
              <a:off x="14313877" y="2351939"/>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0" dirty="0">
                  <a:solidFill>
                    <a:srgbClr val="A84B2D"/>
                  </a:solidFill>
                  <a:latin typeface="漢儀新蒂蠟筆體" panose="02000500000000000000" pitchFamily="2" charset="-120"/>
                  <a:ea typeface="漢儀新蒂蠟筆體" panose="02000500000000000000" pitchFamily="2" charset="-120"/>
                </a:rPr>
                <a:t>W</a:t>
              </a:r>
              <a:endParaRPr lang="zh-TW" altLang="en-US" sz="10000" dirty="0">
                <a:solidFill>
                  <a:srgbClr val="A84B2D"/>
                </a:solidFill>
                <a:latin typeface="漢儀新蒂蠟筆體" panose="02000500000000000000" pitchFamily="2" charset="-120"/>
                <a:ea typeface="漢儀新蒂蠟筆體" panose="02000500000000000000" pitchFamily="2" charset="-120"/>
              </a:endParaRPr>
            </a:p>
          </p:txBody>
        </p:sp>
      </p:grpSp>
      <p:grpSp>
        <p:nvGrpSpPr>
          <p:cNvPr id="55" name="群組 54">
            <a:extLst>
              <a:ext uri="{FF2B5EF4-FFF2-40B4-BE49-F238E27FC236}">
                <a16:creationId xmlns:a16="http://schemas.microsoft.com/office/drawing/2014/main" id="{08644976-60C7-6ABC-8A57-3086BA6537BF}"/>
              </a:ext>
            </a:extLst>
          </p:cNvPr>
          <p:cNvGrpSpPr/>
          <p:nvPr/>
        </p:nvGrpSpPr>
        <p:grpSpPr>
          <a:xfrm>
            <a:off x="-9437077" y="-8792"/>
            <a:ext cx="18431608" cy="12024945"/>
            <a:chOff x="-3962400" y="-835271"/>
            <a:chExt cx="18431608" cy="12024945"/>
          </a:xfrm>
          <a:solidFill>
            <a:srgbClr val="A84B2D"/>
          </a:solidFill>
        </p:grpSpPr>
        <p:sp>
          <p:nvSpPr>
            <p:cNvPr id="46" name="矩形: 圓角 45">
              <a:extLst>
                <a:ext uri="{FF2B5EF4-FFF2-40B4-BE49-F238E27FC236}">
                  <a16:creationId xmlns:a16="http://schemas.microsoft.com/office/drawing/2014/main" id="{978FACC9-3C5E-C3FD-6158-6709929B5421}"/>
                </a:ext>
              </a:extLst>
            </p:cNvPr>
            <p:cNvSpPr/>
            <p:nvPr/>
          </p:nvSpPr>
          <p:spPr>
            <a:xfrm>
              <a:off x="12564208" y="372940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0" dirty="0">
                  <a:solidFill>
                    <a:prstClr val="white"/>
                  </a:solidFill>
                  <a:latin typeface="Calibri"/>
                  <a:ea typeface="新細明體" panose="02020500000000000000" pitchFamily="18" charset="-120"/>
                </a:rPr>
                <a:t> </a:t>
              </a:r>
              <a:r>
                <a:rPr lang="en-US" altLang="zh-TW" sz="25000" dirty="0">
                  <a:solidFill>
                    <a:prstClr val="white"/>
                  </a:solidFill>
                  <a:latin typeface="漢儀新蒂蠟筆體" panose="02000500000000000000" pitchFamily="2" charset="-120"/>
                  <a:ea typeface="漢儀新蒂蠟筆體" panose="02000500000000000000" pitchFamily="2" charset="-120"/>
                </a:rPr>
                <a:t>O</a:t>
              </a:r>
              <a:endParaRPr lang="zh-TW" altLang="en-US" sz="10000" dirty="0">
                <a:solidFill>
                  <a:prstClr val="white"/>
                </a:solidFill>
                <a:latin typeface="漢儀新蒂蠟筆體" panose="02000500000000000000" pitchFamily="2" charset="-120"/>
                <a:ea typeface="漢儀新蒂蠟筆體" panose="02000500000000000000" pitchFamily="2" charset="-120"/>
              </a:endParaRPr>
            </a:p>
          </p:txBody>
        </p:sp>
        <p:sp>
          <p:nvSpPr>
            <p:cNvPr id="45" name="矩形 44">
              <a:extLst>
                <a:ext uri="{FF2B5EF4-FFF2-40B4-BE49-F238E27FC236}">
                  <a16:creationId xmlns:a16="http://schemas.microsoft.com/office/drawing/2014/main" id="{61B72BA0-4B22-2C1C-8169-32E56B323EBA}"/>
                </a:ext>
              </a:extLst>
            </p:cNvPr>
            <p:cNvSpPr/>
            <p:nvPr/>
          </p:nvSpPr>
          <p:spPr>
            <a:xfrm>
              <a:off x="-39624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A84B2D"/>
                </a:solidFill>
                <a:effectLst/>
                <a:uLnTx/>
                <a:uFillTx/>
                <a:latin typeface="Calibri"/>
                <a:ea typeface="新細明體" panose="02020500000000000000" pitchFamily="18" charset="-120"/>
                <a:cs typeface="+mn-cs"/>
              </a:endParaRPr>
            </a:p>
          </p:txBody>
        </p:sp>
      </p:grpSp>
      <p:grpSp>
        <p:nvGrpSpPr>
          <p:cNvPr id="54" name="群組 53">
            <a:extLst>
              <a:ext uri="{FF2B5EF4-FFF2-40B4-BE49-F238E27FC236}">
                <a16:creationId xmlns:a16="http://schemas.microsoft.com/office/drawing/2014/main" id="{3B038F71-AADA-F00B-85DA-9134A5231E43}"/>
              </a:ext>
            </a:extLst>
          </p:cNvPr>
          <p:cNvGrpSpPr/>
          <p:nvPr/>
        </p:nvGrpSpPr>
        <p:grpSpPr>
          <a:xfrm>
            <a:off x="-11265877" y="-8792"/>
            <a:ext cx="18431608" cy="12024945"/>
            <a:chOff x="-5791200" y="-835271"/>
            <a:chExt cx="18431608" cy="12024945"/>
          </a:xfrm>
          <a:solidFill>
            <a:srgbClr val="E8E5DA"/>
          </a:solidFill>
        </p:grpSpPr>
        <p:sp>
          <p:nvSpPr>
            <p:cNvPr id="47" name="矩形 46">
              <a:extLst>
                <a:ext uri="{FF2B5EF4-FFF2-40B4-BE49-F238E27FC236}">
                  <a16:creationId xmlns:a16="http://schemas.microsoft.com/office/drawing/2014/main" id="{3D3C3BE3-353A-6904-DD55-F0D904981E2E}"/>
                </a:ext>
              </a:extLst>
            </p:cNvPr>
            <p:cNvSpPr/>
            <p:nvPr/>
          </p:nvSpPr>
          <p:spPr>
            <a:xfrm>
              <a:off x="-57912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6023B816-6087-D03F-1E6A-03852869B8E3}"/>
                </a:ext>
              </a:extLst>
            </p:cNvPr>
            <p:cNvSpPr/>
            <p:nvPr/>
          </p:nvSpPr>
          <p:spPr>
            <a:xfrm>
              <a:off x="10735408" y="4989631"/>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0" dirty="0">
                  <a:solidFill>
                    <a:prstClr val="white"/>
                  </a:solidFill>
                  <a:latin typeface="Calibri"/>
                  <a:ea typeface="新細明體" panose="02020500000000000000" pitchFamily="18" charset="-120"/>
                </a:rPr>
                <a:t> </a:t>
              </a:r>
              <a:r>
                <a:rPr lang="en-US" altLang="zh-TW" sz="25000" dirty="0">
                  <a:solidFill>
                    <a:srgbClr val="A84B2D"/>
                  </a:solidFill>
                  <a:latin typeface="漢儀新蒂蠟筆體" panose="02000500000000000000" pitchFamily="2" charset="-120"/>
                  <a:ea typeface="漢儀新蒂蠟筆體" panose="02000500000000000000" pitchFamily="2" charset="-120"/>
                </a:rPr>
                <a:t>T</a:t>
              </a:r>
              <a:endParaRPr lang="zh-TW" altLang="en-US" sz="10000" dirty="0">
                <a:solidFill>
                  <a:srgbClr val="A84B2D"/>
                </a:solidFill>
                <a:latin typeface="漢儀新蒂蠟筆體" panose="02000500000000000000" pitchFamily="2" charset="-120"/>
                <a:ea typeface="漢儀新蒂蠟筆體" panose="02000500000000000000" pitchFamily="2" charset="-120"/>
              </a:endParaRPr>
            </a:p>
          </p:txBody>
        </p:sp>
      </p:grpSp>
    </p:spTree>
    <p:extLst>
      <p:ext uri="{BB962C8B-B14F-4D97-AF65-F5344CB8AC3E}">
        <p14:creationId xmlns:p14="http://schemas.microsoft.com/office/powerpoint/2010/main" val="316583497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0EC18F9-0A88-A15D-2CCD-5484997729C9}"/>
              </a:ext>
            </a:extLst>
          </p:cNvPr>
          <p:cNvGrpSpPr/>
          <p:nvPr/>
        </p:nvGrpSpPr>
        <p:grpSpPr>
          <a:xfrm>
            <a:off x="-316523" y="-826479"/>
            <a:ext cx="18440400" cy="12016153"/>
            <a:chOff x="-316523" y="-826479"/>
            <a:chExt cx="18440400" cy="12016153"/>
          </a:xfrm>
          <a:solidFill>
            <a:srgbClr val="A84B2D"/>
          </a:solidFill>
        </p:grpSpPr>
        <p:sp>
          <p:nvSpPr>
            <p:cNvPr id="29" name="矩形: 圓角 28">
              <a:extLst>
                <a:ext uri="{FF2B5EF4-FFF2-40B4-BE49-F238E27FC236}">
                  <a16:creationId xmlns:a16="http://schemas.microsoft.com/office/drawing/2014/main" id="{E73BE4D7-64EA-D220-8AA1-95D9E9E01DDA}"/>
                </a:ext>
              </a:extLst>
            </p:cNvPr>
            <p:cNvSpPr/>
            <p:nvPr/>
          </p:nvSpPr>
          <p:spPr>
            <a:xfrm>
              <a:off x="16218877" y="457198"/>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lang="en-US" altLang="zh-TW" sz="25000" b="1" dirty="0">
                  <a:solidFill>
                    <a:srgbClr val="E8E5DA"/>
                  </a:solidFill>
                  <a:latin typeface="漢儀新蒂蠟筆體" panose="02000500000000000000" pitchFamily="2" charset="-120"/>
                  <a:ea typeface="漢儀新蒂蠟筆體" panose="02000500000000000000" pitchFamily="2" charset="-120"/>
                </a:rPr>
                <a:t>S</a:t>
              </a:r>
              <a:endParaRPr lang="zh-TW" altLang="en-US" sz="25000" b="1" dirty="0">
                <a:solidFill>
                  <a:srgbClr val="E8E5DA"/>
                </a:solidFill>
                <a:latin typeface="漢儀新蒂蠟筆體" panose="02000500000000000000" pitchFamily="2" charset="-120"/>
                <a:ea typeface="漢儀新蒂蠟筆體" panose="02000500000000000000" pitchFamily="2" charset="-120"/>
              </a:endParaRPr>
            </a:p>
          </p:txBody>
        </p:sp>
        <p:sp>
          <p:nvSpPr>
            <p:cNvPr id="27" name="矩形 26">
              <a:extLst>
                <a:ext uri="{FF2B5EF4-FFF2-40B4-BE49-F238E27FC236}">
                  <a16:creationId xmlns:a16="http://schemas.microsoft.com/office/drawing/2014/main" id="{86D338A9-2850-EA70-0CB7-82B016DBA467}"/>
                </a:ext>
              </a:extLst>
            </p:cNvPr>
            <p:cNvSpPr/>
            <p:nvPr/>
          </p:nvSpPr>
          <p:spPr>
            <a:xfrm>
              <a:off x="-316523" y="-826479"/>
              <a:ext cx="17221200" cy="1201615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6" name="群組 55">
            <a:extLst>
              <a:ext uri="{FF2B5EF4-FFF2-40B4-BE49-F238E27FC236}">
                <a16:creationId xmlns:a16="http://schemas.microsoft.com/office/drawing/2014/main" id="{BFF0CD36-2664-5648-ADD4-3C22817127B1}"/>
              </a:ext>
            </a:extLst>
          </p:cNvPr>
          <p:cNvGrpSpPr/>
          <p:nvPr/>
        </p:nvGrpSpPr>
        <p:grpSpPr>
          <a:xfrm>
            <a:off x="-13563600" y="-826479"/>
            <a:ext cx="18352477" cy="12024945"/>
            <a:chOff x="-2133600" y="-835271"/>
            <a:chExt cx="18352477" cy="12024945"/>
          </a:xfrm>
          <a:solidFill>
            <a:srgbClr val="E8E5DA"/>
          </a:solidFill>
        </p:grpSpPr>
        <p:sp>
          <p:nvSpPr>
            <p:cNvPr id="41" name="矩形 40">
              <a:extLst>
                <a:ext uri="{FF2B5EF4-FFF2-40B4-BE49-F238E27FC236}">
                  <a16:creationId xmlns:a16="http://schemas.microsoft.com/office/drawing/2014/main" id="{30EA7F1F-C51E-CFD8-188E-88BCB5C464E8}"/>
                </a:ext>
              </a:extLst>
            </p:cNvPr>
            <p:cNvSpPr/>
            <p:nvPr/>
          </p:nvSpPr>
          <p:spPr>
            <a:xfrm>
              <a:off x="-21336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9B0CDDBA-8D64-2814-EFBF-FACF33317C2A}"/>
                </a:ext>
              </a:extLst>
            </p:cNvPr>
            <p:cNvSpPr/>
            <p:nvPr/>
          </p:nvSpPr>
          <p:spPr>
            <a:xfrm>
              <a:off x="14313877" y="2351939"/>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5000" dirty="0">
                  <a:solidFill>
                    <a:srgbClr val="A84B2D"/>
                  </a:solidFill>
                  <a:latin typeface="漢儀新蒂蠟筆體" panose="02000500000000000000" pitchFamily="2" charset="-120"/>
                  <a:ea typeface="漢儀新蒂蠟筆體" panose="02000500000000000000" pitchFamily="2" charset="-120"/>
                </a:rPr>
                <a:t>W</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grpSp>
        <p:nvGrpSpPr>
          <p:cNvPr id="55" name="群組 54">
            <a:extLst>
              <a:ext uri="{FF2B5EF4-FFF2-40B4-BE49-F238E27FC236}">
                <a16:creationId xmlns:a16="http://schemas.microsoft.com/office/drawing/2014/main" id="{08644976-60C7-6ABC-8A57-3086BA6537BF}"/>
              </a:ext>
            </a:extLst>
          </p:cNvPr>
          <p:cNvGrpSpPr/>
          <p:nvPr/>
        </p:nvGrpSpPr>
        <p:grpSpPr>
          <a:xfrm>
            <a:off x="-15392400" y="-826479"/>
            <a:ext cx="18431608" cy="12024945"/>
            <a:chOff x="-3962400" y="-835271"/>
            <a:chExt cx="18431608" cy="12024945"/>
          </a:xfrm>
          <a:solidFill>
            <a:srgbClr val="A84B2D"/>
          </a:solidFill>
        </p:grpSpPr>
        <p:sp>
          <p:nvSpPr>
            <p:cNvPr id="46" name="矩形: 圓角 45">
              <a:extLst>
                <a:ext uri="{FF2B5EF4-FFF2-40B4-BE49-F238E27FC236}">
                  <a16:creationId xmlns:a16="http://schemas.microsoft.com/office/drawing/2014/main" id="{978FACC9-3C5E-C3FD-6158-6709929B5421}"/>
                </a:ext>
              </a:extLst>
            </p:cNvPr>
            <p:cNvSpPr/>
            <p:nvPr/>
          </p:nvSpPr>
          <p:spPr>
            <a:xfrm>
              <a:off x="12564208" y="372940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O</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45" name="矩形 44">
              <a:extLst>
                <a:ext uri="{FF2B5EF4-FFF2-40B4-BE49-F238E27FC236}">
                  <a16:creationId xmlns:a16="http://schemas.microsoft.com/office/drawing/2014/main" id="{61B72BA0-4B22-2C1C-8169-32E56B323EBA}"/>
                </a:ext>
              </a:extLst>
            </p:cNvPr>
            <p:cNvSpPr/>
            <p:nvPr/>
          </p:nvSpPr>
          <p:spPr>
            <a:xfrm>
              <a:off x="-39624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4" name="群組 53">
            <a:extLst>
              <a:ext uri="{FF2B5EF4-FFF2-40B4-BE49-F238E27FC236}">
                <a16:creationId xmlns:a16="http://schemas.microsoft.com/office/drawing/2014/main" id="{3B038F71-AADA-F00B-85DA-9134A5231E43}"/>
              </a:ext>
            </a:extLst>
          </p:cNvPr>
          <p:cNvGrpSpPr/>
          <p:nvPr/>
        </p:nvGrpSpPr>
        <p:grpSpPr>
          <a:xfrm>
            <a:off x="-17221200" y="-826479"/>
            <a:ext cx="18431608" cy="12024945"/>
            <a:chOff x="-5791200" y="-835271"/>
            <a:chExt cx="18431608" cy="12024945"/>
          </a:xfrm>
          <a:solidFill>
            <a:srgbClr val="E8E5DA"/>
          </a:solidFill>
        </p:grpSpPr>
        <p:sp>
          <p:nvSpPr>
            <p:cNvPr id="47" name="矩形 46">
              <a:extLst>
                <a:ext uri="{FF2B5EF4-FFF2-40B4-BE49-F238E27FC236}">
                  <a16:creationId xmlns:a16="http://schemas.microsoft.com/office/drawing/2014/main" id="{3D3C3BE3-353A-6904-DD55-F0D904981E2E}"/>
                </a:ext>
              </a:extLst>
            </p:cNvPr>
            <p:cNvSpPr/>
            <p:nvPr/>
          </p:nvSpPr>
          <p:spPr>
            <a:xfrm>
              <a:off x="-57912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6023B816-6087-D03F-1E6A-03852869B8E3}"/>
                </a:ext>
              </a:extLst>
            </p:cNvPr>
            <p:cNvSpPr/>
            <p:nvPr/>
          </p:nvSpPr>
          <p:spPr>
            <a:xfrm>
              <a:off x="10735408" y="4989631"/>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1" i="0" u="none" strike="noStrike" kern="1200" cap="none" spc="0" normalizeH="0" baseline="0" noProof="0" dirty="0">
                  <a:ln>
                    <a:noFill/>
                  </a:ln>
                  <a:solidFill>
                    <a:srgbClr val="000229"/>
                  </a:solidFill>
                  <a:effectLst/>
                  <a:uLnTx/>
                  <a:uFillTx/>
                  <a:latin typeface="Calibri"/>
                  <a:ea typeface="新細明體" panose="02020500000000000000" pitchFamily="18" charset="-120"/>
                  <a:cs typeface="+mn-cs"/>
                </a:rPr>
                <a:t> </a:t>
              </a:r>
              <a:r>
                <a:rPr lang="en-US" altLang="zh-TW" sz="25000" dirty="0">
                  <a:solidFill>
                    <a:srgbClr val="A84B2D"/>
                  </a:solidFill>
                  <a:latin typeface="漢儀新蒂蠟筆體" panose="02000500000000000000" pitchFamily="2" charset="-120"/>
                  <a:ea typeface="漢儀新蒂蠟筆體" panose="02000500000000000000" pitchFamily="2" charset="-120"/>
                </a:rPr>
                <a:t>T</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sp>
        <p:nvSpPr>
          <p:cNvPr id="3" name="文字方塊 2">
            <a:extLst>
              <a:ext uri="{FF2B5EF4-FFF2-40B4-BE49-F238E27FC236}">
                <a16:creationId xmlns:a16="http://schemas.microsoft.com/office/drawing/2014/main" id="{295D4205-9E35-453C-B5D4-9000138B20B8}"/>
              </a:ext>
            </a:extLst>
          </p:cNvPr>
          <p:cNvSpPr txBox="1"/>
          <p:nvPr/>
        </p:nvSpPr>
        <p:spPr>
          <a:xfrm>
            <a:off x="6507444" y="319393"/>
            <a:ext cx="8072787" cy="1862048"/>
          </a:xfrm>
          <a:prstGeom prst="rect">
            <a:avLst/>
          </a:prstGeom>
          <a:noFill/>
        </p:spPr>
        <p:txBody>
          <a:bodyPr wrap="none" rtlCol="0">
            <a:spAutoFit/>
          </a:bodyPr>
          <a:lstStyle/>
          <a:p>
            <a:r>
              <a:rPr lang="en-US" altLang="zh-TW" sz="11500" b="1" dirty="0">
                <a:solidFill>
                  <a:srgbClr val="E8E5DA"/>
                </a:solidFill>
                <a:latin typeface="Arial Black" panose="020B0A04020102020204" pitchFamily="34" charset="0"/>
                <a:ea typeface="漢儀新蒂蠟筆體" panose="02000500000000000000" pitchFamily="2" charset="-120"/>
              </a:rPr>
              <a:t>Strengths</a:t>
            </a:r>
            <a:endParaRPr lang="zh-TW" altLang="en-US" sz="11500" b="1" dirty="0">
              <a:solidFill>
                <a:srgbClr val="E8E5DA"/>
              </a:solidFill>
              <a:latin typeface="Arial Black" panose="020B0A04020102020204" pitchFamily="34" charset="0"/>
              <a:ea typeface="漢儀新蒂蠟筆體" panose="02000500000000000000" pitchFamily="2" charset="-120"/>
            </a:endParaRPr>
          </a:p>
        </p:txBody>
      </p:sp>
      <p:sp>
        <p:nvSpPr>
          <p:cNvPr id="25" name="文字方塊 24">
            <a:extLst>
              <a:ext uri="{FF2B5EF4-FFF2-40B4-BE49-F238E27FC236}">
                <a16:creationId xmlns:a16="http://schemas.microsoft.com/office/drawing/2014/main" id="{04BFB58C-A6D6-44AC-8CA2-5D16E80AC1A5}"/>
              </a:ext>
            </a:extLst>
          </p:cNvPr>
          <p:cNvSpPr txBox="1"/>
          <p:nvPr/>
        </p:nvSpPr>
        <p:spPr>
          <a:xfrm>
            <a:off x="6536499" y="2190233"/>
            <a:ext cx="8424101" cy="9189888"/>
          </a:xfrm>
          <a:prstGeom prst="rect">
            <a:avLst/>
          </a:prstGeom>
          <a:noFill/>
        </p:spPr>
        <p:txBody>
          <a:bodyPr wrap="none" rtlCol="0">
            <a:spAutoFit/>
          </a:bodyPr>
          <a:lstStyle/>
          <a:p>
            <a:pPr marL="857250" indent="-857250">
              <a:lnSpc>
                <a:spcPct val="150000"/>
              </a:lnSpc>
              <a:buFont typeface="Wingdings" panose="05000000000000000000" pitchFamily="2" charset="2"/>
              <a:buChar char="ü"/>
            </a:pPr>
            <a:r>
              <a:rPr lang="zh-TW" altLang="en-US" sz="6600" dirty="0">
                <a:solidFill>
                  <a:srgbClr val="E8E5DA"/>
                </a:solidFill>
                <a:latin typeface="漢儀新蒂蠟筆體" panose="02000500000000000000" pitchFamily="2" charset="-120"/>
                <a:ea typeface="漢儀新蒂蠟筆體" panose="02000500000000000000" pitchFamily="2" charset="-120"/>
              </a:rPr>
              <a:t>訂閱推送功能</a:t>
            </a:r>
            <a:endParaRPr lang="en-US" altLang="zh-TW" sz="66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en-US" altLang="zh-TW" sz="6600" dirty="0">
                <a:solidFill>
                  <a:srgbClr val="E8E5DA"/>
                </a:solidFill>
                <a:latin typeface="漢儀新蒂蠟筆體" panose="02000500000000000000" pitchFamily="2" charset="-120"/>
                <a:ea typeface="漢儀新蒂蠟筆體" panose="02000500000000000000" pitchFamily="2" charset="-120"/>
              </a:rPr>
              <a:t>Line</a:t>
            </a:r>
            <a:r>
              <a:rPr lang="zh-TW" altLang="en-US" sz="6600" dirty="0">
                <a:solidFill>
                  <a:srgbClr val="E8E5DA"/>
                </a:solidFill>
                <a:latin typeface="漢儀新蒂蠟筆體" panose="02000500000000000000" pitchFamily="2" charset="-120"/>
                <a:ea typeface="漢儀新蒂蠟筆體" panose="02000500000000000000" pitchFamily="2" charset="-120"/>
              </a:rPr>
              <a:t>智能助手</a:t>
            </a:r>
            <a:endParaRPr lang="en-US" altLang="zh-TW" sz="66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zh-TW" altLang="en-US" sz="6600" dirty="0">
                <a:solidFill>
                  <a:srgbClr val="E8E5DA"/>
                </a:solidFill>
                <a:latin typeface="漢儀新蒂蠟筆體" panose="02000500000000000000" pitchFamily="2" charset="-120"/>
                <a:ea typeface="漢儀新蒂蠟筆體" panose="02000500000000000000" pitchFamily="2" charset="-120"/>
              </a:rPr>
              <a:t>較直觀的使用者介面</a:t>
            </a:r>
            <a:endParaRPr lang="en-US" altLang="zh-TW" sz="66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zh-TW" altLang="en-US" sz="6600" dirty="0">
                <a:solidFill>
                  <a:srgbClr val="E8E5DA"/>
                </a:solidFill>
                <a:latin typeface="漢儀新蒂蠟筆體" panose="02000500000000000000" pitchFamily="2" charset="-120"/>
                <a:ea typeface="漢儀新蒂蠟筆體" panose="02000500000000000000" pitchFamily="2" charset="-120"/>
              </a:rPr>
              <a:t>透過</a:t>
            </a:r>
            <a:r>
              <a:rPr lang="en-US" altLang="zh-TW" sz="6600" dirty="0">
                <a:solidFill>
                  <a:srgbClr val="E8E5DA"/>
                </a:solidFill>
                <a:latin typeface="漢儀新蒂蠟筆體" panose="02000500000000000000" pitchFamily="2" charset="-120"/>
                <a:ea typeface="漢儀新蒂蠟筆體" panose="02000500000000000000" pitchFamily="2" charset="-120"/>
              </a:rPr>
              <a:t>AI</a:t>
            </a:r>
            <a:r>
              <a:rPr lang="zh-TW" altLang="en-US" sz="6600" dirty="0">
                <a:solidFill>
                  <a:srgbClr val="E8E5DA"/>
                </a:solidFill>
                <a:latin typeface="漢儀新蒂蠟筆體" panose="02000500000000000000" pitchFamily="2" charset="-120"/>
                <a:ea typeface="漢儀新蒂蠟筆體" panose="02000500000000000000" pitchFamily="2" charset="-120"/>
              </a:rPr>
              <a:t>提供更精確的篩選器</a:t>
            </a:r>
            <a:endParaRPr lang="en-US" altLang="zh-TW" sz="66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zh-TW" altLang="en-US" sz="6600" dirty="0">
                <a:solidFill>
                  <a:srgbClr val="E8E5DA"/>
                </a:solidFill>
                <a:latin typeface="漢儀新蒂蠟筆體" panose="02000500000000000000" pitchFamily="2" charset="-120"/>
                <a:ea typeface="漢儀新蒂蠟筆體" panose="02000500000000000000" pitchFamily="2" charset="-120"/>
              </a:rPr>
              <a:t>有效過濾重複刊登房源</a:t>
            </a:r>
            <a:endParaRPr lang="en-US" altLang="zh-TW" sz="66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endParaRPr lang="en-US" altLang="zh-TW" sz="6600" dirty="0">
              <a:solidFill>
                <a:srgbClr val="E8E5DA"/>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31067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A3ED7C-0AE7-4000-BC8B-DD3DFD116760}"/>
              </a:ext>
            </a:extLst>
          </p:cNvPr>
          <p:cNvSpPr/>
          <p:nvPr/>
        </p:nvSpPr>
        <p:spPr>
          <a:xfrm>
            <a:off x="1165384" y="360248"/>
            <a:ext cx="4720646" cy="3613440"/>
          </a:xfrm>
          <a:custGeom>
            <a:avLst/>
            <a:gdLst/>
            <a:ahLst/>
            <a:cxnLst/>
            <a:rect l="l" t="t" r="r" b="b"/>
            <a:pathLst>
              <a:path w="4720646" h="3613440">
                <a:moveTo>
                  <a:pt x="0" y="0"/>
                </a:moveTo>
                <a:lnTo>
                  <a:pt x="4720646" y="0"/>
                </a:lnTo>
                <a:lnTo>
                  <a:pt x="4720646" y="3613441"/>
                </a:lnTo>
                <a:lnTo>
                  <a:pt x="0" y="3613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A9BF093D-2254-4A56-A7A4-F96E661B4380}"/>
              </a:ext>
            </a:extLst>
          </p:cNvPr>
          <p:cNvSpPr/>
          <p:nvPr/>
        </p:nvSpPr>
        <p:spPr>
          <a:xfrm>
            <a:off x="7196200" y="800551"/>
            <a:ext cx="2190134" cy="2178187"/>
          </a:xfrm>
          <a:custGeom>
            <a:avLst/>
            <a:gdLst/>
            <a:ahLst/>
            <a:cxnLst/>
            <a:rect l="l" t="t" r="r" b="b"/>
            <a:pathLst>
              <a:path w="2190134" h="2178187">
                <a:moveTo>
                  <a:pt x="0" y="0"/>
                </a:moveTo>
                <a:lnTo>
                  <a:pt x="2190133" y="0"/>
                </a:lnTo>
                <a:lnTo>
                  <a:pt x="2190133" y="2178188"/>
                </a:lnTo>
                <a:lnTo>
                  <a:pt x="0" y="2178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449BF71B-0E8B-42A2-820B-92999F6E2F72}"/>
              </a:ext>
            </a:extLst>
          </p:cNvPr>
          <p:cNvSpPr/>
          <p:nvPr/>
        </p:nvSpPr>
        <p:spPr>
          <a:xfrm>
            <a:off x="10700783" y="1269627"/>
            <a:ext cx="5802539" cy="1709112"/>
          </a:xfrm>
          <a:custGeom>
            <a:avLst/>
            <a:gdLst/>
            <a:ahLst/>
            <a:cxnLst/>
            <a:rect l="l" t="t" r="r" b="b"/>
            <a:pathLst>
              <a:path w="5802539" h="1709112">
                <a:moveTo>
                  <a:pt x="0" y="0"/>
                </a:moveTo>
                <a:lnTo>
                  <a:pt x="5802539" y="0"/>
                </a:lnTo>
                <a:lnTo>
                  <a:pt x="5802539" y="1709112"/>
                </a:lnTo>
                <a:lnTo>
                  <a:pt x="0" y="1709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6" name="圖片 5">
            <a:extLst>
              <a:ext uri="{FF2B5EF4-FFF2-40B4-BE49-F238E27FC236}">
                <a16:creationId xmlns:a16="http://schemas.microsoft.com/office/drawing/2014/main" id="{70FD9B21-277D-4B13-927D-4266A8C8ED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6560" y="4839005"/>
            <a:ext cx="2057095" cy="2057095"/>
          </a:xfrm>
          <a:prstGeom prst="rect">
            <a:avLst/>
          </a:prstGeom>
        </p:spPr>
      </p:pic>
      <p:pic>
        <p:nvPicPr>
          <p:cNvPr id="8" name="圖片 7">
            <a:extLst>
              <a:ext uri="{FF2B5EF4-FFF2-40B4-BE49-F238E27FC236}">
                <a16:creationId xmlns:a16="http://schemas.microsoft.com/office/drawing/2014/main" id="{A9E1D077-D282-48E2-9287-A69A596EC6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950" y="4824748"/>
            <a:ext cx="2190134" cy="2190134"/>
          </a:xfrm>
          <a:prstGeom prst="rect">
            <a:avLst/>
          </a:prstGeom>
        </p:spPr>
      </p:pic>
      <p:pic>
        <p:nvPicPr>
          <p:cNvPr id="10" name="圖片 9">
            <a:extLst>
              <a:ext uri="{FF2B5EF4-FFF2-40B4-BE49-F238E27FC236}">
                <a16:creationId xmlns:a16="http://schemas.microsoft.com/office/drawing/2014/main" id="{9C343F2B-BE94-4BB9-A570-A8614945C8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26050" y="4054406"/>
            <a:ext cx="2178187" cy="2178187"/>
          </a:xfrm>
          <a:prstGeom prst="rect">
            <a:avLst/>
          </a:prstGeom>
        </p:spPr>
      </p:pic>
      <p:pic>
        <p:nvPicPr>
          <p:cNvPr id="12" name="圖片 11">
            <a:extLst>
              <a:ext uri="{FF2B5EF4-FFF2-40B4-BE49-F238E27FC236}">
                <a16:creationId xmlns:a16="http://schemas.microsoft.com/office/drawing/2014/main" id="{362A0473-02A8-4525-9CDD-E74A272144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6919" y="3602220"/>
            <a:ext cx="2178187" cy="2178187"/>
          </a:xfrm>
          <a:prstGeom prst="rect">
            <a:avLst/>
          </a:prstGeom>
        </p:spPr>
      </p:pic>
      <p:pic>
        <p:nvPicPr>
          <p:cNvPr id="14" name="圖片 13">
            <a:extLst>
              <a:ext uri="{FF2B5EF4-FFF2-40B4-BE49-F238E27FC236}">
                <a16:creationId xmlns:a16="http://schemas.microsoft.com/office/drawing/2014/main" id="{4EEE5091-0570-4856-B187-B00C2C15A8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383313" y="3328064"/>
            <a:ext cx="4904687" cy="4904687"/>
          </a:xfrm>
          <a:prstGeom prst="rect">
            <a:avLst/>
          </a:prstGeom>
        </p:spPr>
      </p:pic>
      <p:pic>
        <p:nvPicPr>
          <p:cNvPr id="16" name="圖片 15">
            <a:extLst>
              <a:ext uri="{FF2B5EF4-FFF2-40B4-BE49-F238E27FC236}">
                <a16:creationId xmlns:a16="http://schemas.microsoft.com/office/drawing/2014/main" id="{4DCFF2A4-959F-4B5C-8A58-22E5A4F99E5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04237" y="6403888"/>
            <a:ext cx="2438741" cy="2438741"/>
          </a:xfrm>
          <a:prstGeom prst="rect">
            <a:avLst/>
          </a:prstGeom>
        </p:spPr>
      </p:pic>
      <p:pic>
        <p:nvPicPr>
          <p:cNvPr id="18" name="圖片 17">
            <a:extLst>
              <a:ext uri="{FF2B5EF4-FFF2-40B4-BE49-F238E27FC236}">
                <a16:creationId xmlns:a16="http://schemas.microsoft.com/office/drawing/2014/main" id="{527C37C2-D250-4528-AC31-C910B405A6E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400000">
            <a:off x="11691952" y="3772361"/>
            <a:ext cx="2147454" cy="2147454"/>
          </a:xfrm>
          <a:prstGeom prst="rect">
            <a:avLst/>
          </a:prstGeom>
        </p:spPr>
      </p:pic>
      <p:pic>
        <p:nvPicPr>
          <p:cNvPr id="20" name="圖片 19">
            <a:extLst>
              <a:ext uri="{FF2B5EF4-FFF2-40B4-BE49-F238E27FC236}">
                <a16:creationId xmlns:a16="http://schemas.microsoft.com/office/drawing/2014/main" id="{ADD9EF81-5DD0-4F53-AB4E-21F62822CC1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95840" y="7566794"/>
            <a:ext cx="2089273" cy="2089273"/>
          </a:xfrm>
          <a:prstGeom prst="rect">
            <a:avLst/>
          </a:prstGeom>
        </p:spPr>
      </p:pic>
      <p:pic>
        <p:nvPicPr>
          <p:cNvPr id="22" name="圖片 21">
            <a:extLst>
              <a:ext uri="{FF2B5EF4-FFF2-40B4-BE49-F238E27FC236}">
                <a16:creationId xmlns:a16="http://schemas.microsoft.com/office/drawing/2014/main" id="{AE7F47D3-2E9E-43E4-A9A6-7E0F5EE6AC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039600" y="7797992"/>
            <a:ext cx="2089273" cy="2089273"/>
          </a:xfrm>
          <a:prstGeom prst="rect">
            <a:avLst/>
          </a:prstGeom>
        </p:spPr>
      </p:pic>
      <p:pic>
        <p:nvPicPr>
          <p:cNvPr id="24" name="圖片 23">
            <a:extLst>
              <a:ext uri="{FF2B5EF4-FFF2-40B4-BE49-F238E27FC236}">
                <a16:creationId xmlns:a16="http://schemas.microsoft.com/office/drawing/2014/main" id="{9B976D29-1251-4D63-911D-74B61D6113E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63426" y="6975638"/>
            <a:ext cx="2680429" cy="2680429"/>
          </a:xfrm>
          <a:prstGeom prst="rect">
            <a:avLst/>
          </a:prstGeom>
        </p:spPr>
      </p:pic>
      <p:pic>
        <p:nvPicPr>
          <p:cNvPr id="26" name="圖片 25">
            <a:extLst>
              <a:ext uri="{FF2B5EF4-FFF2-40B4-BE49-F238E27FC236}">
                <a16:creationId xmlns:a16="http://schemas.microsoft.com/office/drawing/2014/main" id="{2CD607A1-EDDE-4EB7-8F97-9DB59936F8A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6560" y="7277100"/>
            <a:ext cx="2190134" cy="2190134"/>
          </a:xfrm>
          <a:prstGeom prst="rect">
            <a:avLst/>
          </a:prstGeom>
        </p:spPr>
      </p:pic>
    </p:spTree>
    <p:extLst>
      <p:ext uri="{BB962C8B-B14F-4D97-AF65-F5344CB8AC3E}">
        <p14:creationId xmlns:p14="http://schemas.microsoft.com/office/powerpoint/2010/main" val="3832961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0EC18F9-0A88-A15D-2CCD-5484997729C9}"/>
              </a:ext>
            </a:extLst>
          </p:cNvPr>
          <p:cNvGrpSpPr/>
          <p:nvPr/>
        </p:nvGrpSpPr>
        <p:grpSpPr>
          <a:xfrm>
            <a:off x="-316523" y="-826479"/>
            <a:ext cx="18440400" cy="12016153"/>
            <a:chOff x="-316523" y="-826479"/>
            <a:chExt cx="18440400" cy="12016153"/>
          </a:xfrm>
          <a:solidFill>
            <a:srgbClr val="A84B2D"/>
          </a:solidFill>
        </p:grpSpPr>
        <p:sp>
          <p:nvSpPr>
            <p:cNvPr id="29" name="矩形: 圓角 28">
              <a:extLst>
                <a:ext uri="{FF2B5EF4-FFF2-40B4-BE49-F238E27FC236}">
                  <a16:creationId xmlns:a16="http://schemas.microsoft.com/office/drawing/2014/main" id="{E73BE4D7-64EA-D220-8AA1-95D9E9E01DDA}"/>
                </a:ext>
              </a:extLst>
            </p:cNvPr>
            <p:cNvSpPr/>
            <p:nvPr/>
          </p:nvSpPr>
          <p:spPr>
            <a:xfrm>
              <a:off x="16218877" y="457198"/>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S</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27" name="矩形 26">
              <a:extLst>
                <a:ext uri="{FF2B5EF4-FFF2-40B4-BE49-F238E27FC236}">
                  <a16:creationId xmlns:a16="http://schemas.microsoft.com/office/drawing/2014/main" id="{86D338A9-2850-EA70-0CB7-82B016DBA467}"/>
                </a:ext>
              </a:extLst>
            </p:cNvPr>
            <p:cNvSpPr/>
            <p:nvPr/>
          </p:nvSpPr>
          <p:spPr>
            <a:xfrm>
              <a:off x="-316523" y="-826479"/>
              <a:ext cx="17221200" cy="1201615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2" name="群組 1">
            <a:extLst>
              <a:ext uri="{FF2B5EF4-FFF2-40B4-BE49-F238E27FC236}">
                <a16:creationId xmlns:a16="http://schemas.microsoft.com/office/drawing/2014/main" id="{1EFD73F1-9B1F-A7ED-AD7F-4FCFA1CEB7A0}"/>
              </a:ext>
            </a:extLst>
          </p:cNvPr>
          <p:cNvGrpSpPr/>
          <p:nvPr/>
        </p:nvGrpSpPr>
        <p:grpSpPr>
          <a:xfrm>
            <a:off x="-2133600" y="-835271"/>
            <a:ext cx="18352477" cy="12024945"/>
            <a:chOff x="-2133600" y="-835271"/>
            <a:chExt cx="18352477" cy="12024945"/>
          </a:xfrm>
          <a:solidFill>
            <a:srgbClr val="E8E5DA"/>
          </a:solidFill>
        </p:grpSpPr>
        <p:sp>
          <p:nvSpPr>
            <p:cNvPr id="3" name="矩形 2">
              <a:extLst>
                <a:ext uri="{FF2B5EF4-FFF2-40B4-BE49-F238E27FC236}">
                  <a16:creationId xmlns:a16="http://schemas.microsoft.com/office/drawing/2014/main" id="{5CE88836-70A4-9124-E00E-743E8EA6D872}"/>
                </a:ext>
              </a:extLst>
            </p:cNvPr>
            <p:cNvSpPr/>
            <p:nvPr/>
          </p:nvSpPr>
          <p:spPr>
            <a:xfrm>
              <a:off x="-21336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US" altLang="zh-TW" sz="1800" b="1" dirty="0">
                <a:solidFill>
                  <a:srgbClr val="000229"/>
                </a:solidFill>
                <a:latin typeface="Arial Black" panose="020B0A04020102020204" pitchFamily="34" charset="0"/>
                <a:ea typeface="微軟正黑體" panose="020B0604030504040204" pitchFamily="34" charset="-120"/>
              </a:endParaRPr>
            </a:p>
          </p:txBody>
        </p:sp>
        <p:sp>
          <p:nvSpPr>
            <p:cNvPr id="4" name="矩形: 圓角 3">
              <a:extLst>
                <a:ext uri="{FF2B5EF4-FFF2-40B4-BE49-F238E27FC236}">
                  <a16:creationId xmlns:a16="http://schemas.microsoft.com/office/drawing/2014/main" id="{22C4A60A-D377-28A6-B3CF-BFFDED6AA3BB}"/>
                </a:ext>
              </a:extLst>
            </p:cNvPr>
            <p:cNvSpPr/>
            <p:nvPr/>
          </p:nvSpPr>
          <p:spPr>
            <a:xfrm>
              <a:off x="14313877" y="2351939"/>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5000" dirty="0">
                  <a:solidFill>
                    <a:srgbClr val="A84B2D"/>
                  </a:solidFill>
                  <a:latin typeface="漢儀新蒂蠟筆體" panose="02000500000000000000" pitchFamily="2" charset="-120"/>
                  <a:ea typeface="漢儀新蒂蠟筆體" panose="02000500000000000000" pitchFamily="2" charset="-120"/>
                </a:rPr>
                <a:t>W</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grpSp>
        <p:nvGrpSpPr>
          <p:cNvPr id="55" name="群組 54">
            <a:extLst>
              <a:ext uri="{FF2B5EF4-FFF2-40B4-BE49-F238E27FC236}">
                <a16:creationId xmlns:a16="http://schemas.microsoft.com/office/drawing/2014/main" id="{08644976-60C7-6ABC-8A57-3086BA6537BF}"/>
              </a:ext>
            </a:extLst>
          </p:cNvPr>
          <p:cNvGrpSpPr/>
          <p:nvPr/>
        </p:nvGrpSpPr>
        <p:grpSpPr>
          <a:xfrm>
            <a:off x="-15392400" y="-826479"/>
            <a:ext cx="18431608" cy="12024945"/>
            <a:chOff x="-3962400" y="-835271"/>
            <a:chExt cx="18431608" cy="12024945"/>
          </a:xfrm>
          <a:solidFill>
            <a:srgbClr val="A84B2D"/>
          </a:solidFill>
        </p:grpSpPr>
        <p:sp>
          <p:nvSpPr>
            <p:cNvPr id="46" name="矩形: 圓角 45">
              <a:extLst>
                <a:ext uri="{FF2B5EF4-FFF2-40B4-BE49-F238E27FC236}">
                  <a16:creationId xmlns:a16="http://schemas.microsoft.com/office/drawing/2014/main" id="{978FACC9-3C5E-C3FD-6158-6709929B5421}"/>
                </a:ext>
              </a:extLst>
            </p:cNvPr>
            <p:cNvSpPr/>
            <p:nvPr/>
          </p:nvSpPr>
          <p:spPr>
            <a:xfrm>
              <a:off x="12564208" y="372940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O</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45" name="矩形 44">
              <a:extLst>
                <a:ext uri="{FF2B5EF4-FFF2-40B4-BE49-F238E27FC236}">
                  <a16:creationId xmlns:a16="http://schemas.microsoft.com/office/drawing/2014/main" id="{61B72BA0-4B22-2C1C-8169-32E56B323EBA}"/>
                </a:ext>
              </a:extLst>
            </p:cNvPr>
            <p:cNvSpPr/>
            <p:nvPr/>
          </p:nvSpPr>
          <p:spPr>
            <a:xfrm>
              <a:off x="-39624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4" name="群組 53">
            <a:extLst>
              <a:ext uri="{FF2B5EF4-FFF2-40B4-BE49-F238E27FC236}">
                <a16:creationId xmlns:a16="http://schemas.microsoft.com/office/drawing/2014/main" id="{3B038F71-AADA-F00B-85DA-9134A5231E43}"/>
              </a:ext>
            </a:extLst>
          </p:cNvPr>
          <p:cNvGrpSpPr/>
          <p:nvPr/>
        </p:nvGrpSpPr>
        <p:grpSpPr>
          <a:xfrm>
            <a:off x="-17221200" y="-826479"/>
            <a:ext cx="18431608" cy="12024945"/>
            <a:chOff x="-5791200" y="-835271"/>
            <a:chExt cx="18431608" cy="12024945"/>
          </a:xfrm>
          <a:solidFill>
            <a:srgbClr val="E8E5DA"/>
          </a:solidFill>
        </p:grpSpPr>
        <p:sp>
          <p:nvSpPr>
            <p:cNvPr id="47" name="矩形 46">
              <a:extLst>
                <a:ext uri="{FF2B5EF4-FFF2-40B4-BE49-F238E27FC236}">
                  <a16:creationId xmlns:a16="http://schemas.microsoft.com/office/drawing/2014/main" id="{3D3C3BE3-353A-6904-DD55-F0D904981E2E}"/>
                </a:ext>
              </a:extLst>
            </p:cNvPr>
            <p:cNvSpPr/>
            <p:nvPr/>
          </p:nvSpPr>
          <p:spPr>
            <a:xfrm>
              <a:off x="-57912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6023B816-6087-D03F-1E6A-03852869B8E3}"/>
                </a:ext>
              </a:extLst>
            </p:cNvPr>
            <p:cNvSpPr/>
            <p:nvPr/>
          </p:nvSpPr>
          <p:spPr>
            <a:xfrm>
              <a:off x="10735408" y="4989631"/>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A84B2D"/>
                  </a:solidFill>
                  <a:latin typeface="漢儀新蒂蠟筆體" panose="02000500000000000000" pitchFamily="2" charset="-120"/>
                  <a:ea typeface="漢儀新蒂蠟筆體" panose="02000500000000000000" pitchFamily="2" charset="-120"/>
                </a:rPr>
                <a:t>T</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sp>
        <p:nvSpPr>
          <p:cNvPr id="26" name="文字方塊 25">
            <a:extLst>
              <a:ext uri="{FF2B5EF4-FFF2-40B4-BE49-F238E27FC236}">
                <a16:creationId xmlns:a16="http://schemas.microsoft.com/office/drawing/2014/main" id="{9C8745E1-99AC-475E-A9E7-8EE4FE93808B}"/>
              </a:ext>
            </a:extLst>
          </p:cNvPr>
          <p:cNvSpPr txBox="1"/>
          <p:nvPr/>
        </p:nvSpPr>
        <p:spPr>
          <a:xfrm>
            <a:off x="4325816" y="2841616"/>
            <a:ext cx="9114996" cy="4480907"/>
          </a:xfrm>
          <a:prstGeom prst="rect">
            <a:avLst/>
          </a:prstGeom>
          <a:noFill/>
        </p:spPr>
        <p:txBody>
          <a:bodyPr wrap="none" rtlCol="0">
            <a:spAutoFit/>
          </a:bodyPr>
          <a:lstStyle/>
          <a:p>
            <a:pPr marL="857250" indent="-857250">
              <a:lnSpc>
                <a:spcPct val="150000"/>
              </a:lnSpc>
              <a:buClr>
                <a:srgbClr val="A84B2D"/>
              </a:buClr>
              <a:buFont typeface="Arial" panose="020B0604020202020204" pitchFamily="34" charset="0"/>
              <a:buChar char="•"/>
            </a:pPr>
            <a:r>
              <a:rPr lang="zh-TW" altLang="en-US" sz="6600" dirty="0">
                <a:solidFill>
                  <a:srgbClr val="A84B2D"/>
                </a:solidFill>
                <a:latin typeface="漢儀新蒂蠟筆體" panose="02000500000000000000" pitchFamily="2" charset="-120"/>
                <a:ea typeface="漢儀新蒂蠟筆體" panose="02000500000000000000" pitchFamily="2" charset="-120"/>
              </a:rPr>
              <a:t>線上智能客服無法</a:t>
            </a:r>
            <a:r>
              <a:rPr lang="en-US" altLang="zh-TW" sz="6600" dirty="0">
                <a:solidFill>
                  <a:srgbClr val="A84B2D"/>
                </a:solidFill>
                <a:latin typeface="漢儀新蒂蠟筆體" panose="02000500000000000000" pitchFamily="2" charset="-120"/>
                <a:ea typeface="漢儀新蒂蠟筆體" panose="02000500000000000000" pitchFamily="2" charset="-120"/>
              </a:rPr>
              <a:t>24</a:t>
            </a:r>
            <a:r>
              <a:rPr lang="zh-TW" altLang="en-US" sz="6600" dirty="0">
                <a:solidFill>
                  <a:srgbClr val="A84B2D"/>
                </a:solidFill>
                <a:latin typeface="漢儀新蒂蠟筆體" panose="02000500000000000000" pitchFamily="2" charset="-120"/>
                <a:ea typeface="漢儀新蒂蠟筆體" panose="02000500000000000000" pitchFamily="2" charset="-120"/>
              </a:rPr>
              <a:t>小時在線</a:t>
            </a:r>
            <a:endParaRPr lang="en-US" altLang="zh-TW" sz="6600" dirty="0">
              <a:solidFill>
                <a:srgbClr val="A84B2D"/>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Arial" panose="020B0604020202020204" pitchFamily="34" charset="0"/>
              <a:buChar char="•"/>
            </a:pPr>
            <a:r>
              <a:rPr lang="zh-TW" altLang="en-US" sz="6600" dirty="0">
                <a:solidFill>
                  <a:srgbClr val="A84B2D"/>
                </a:solidFill>
                <a:latin typeface="漢儀新蒂蠟筆體" panose="02000500000000000000" pitchFamily="2" charset="-120"/>
                <a:ea typeface="漢儀新蒂蠟筆體" panose="02000500000000000000" pitchFamily="2" charset="-120"/>
              </a:rPr>
              <a:t>使用者基數小</a:t>
            </a:r>
            <a:endParaRPr lang="en-US" altLang="zh-TW" sz="6600" dirty="0">
              <a:solidFill>
                <a:srgbClr val="A84B2D"/>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Arial" panose="020B0604020202020204" pitchFamily="34" charset="0"/>
              <a:buChar char="•"/>
            </a:pPr>
            <a:r>
              <a:rPr lang="zh-TW" altLang="en-US" sz="6600" dirty="0">
                <a:solidFill>
                  <a:srgbClr val="A84B2D"/>
                </a:solidFill>
                <a:latin typeface="漢儀新蒂蠟筆體" panose="02000500000000000000" pitchFamily="2" charset="-120"/>
                <a:ea typeface="漢儀新蒂蠟筆體" panose="02000500000000000000" pitchFamily="2" charset="-120"/>
              </a:rPr>
              <a:t>開發資源限制，房源來源有限</a:t>
            </a:r>
            <a:endParaRPr lang="en-US" altLang="zh-TW" sz="6600" dirty="0">
              <a:solidFill>
                <a:srgbClr val="A84B2D"/>
              </a:solidFill>
              <a:latin typeface="漢儀新蒂蠟筆體" panose="02000500000000000000" pitchFamily="2" charset="-120"/>
              <a:ea typeface="漢儀新蒂蠟筆體" panose="02000500000000000000" pitchFamily="2" charset="-120"/>
            </a:endParaRPr>
          </a:p>
        </p:txBody>
      </p:sp>
      <p:sp>
        <p:nvSpPr>
          <p:cNvPr id="28" name="文字方塊 27">
            <a:extLst>
              <a:ext uri="{FF2B5EF4-FFF2-40B4-BE49-F238E27FC236}">
                <a16:creationId xmlns:a16="http://schemas.microsoft.com/office/drawing/2014/main" id="{AB308326-4F17-482F-8F4B-3F28B2A52B4A}"/>
              </a:ext>
            </a:extLst>
          </p:cNvPr>
          <p:cNvSpPr txBox="1"/>
          <p:nvPr/>
        </p:nvSpPr>
        <p:spPr>
          <a:xfrm>
            <a:off x="4269406" y="340885"/>
            <a:ext cx="8344272" cy="1862048"/>
          </a:xfrm>
          <a:prstGeom prst="rect">
            <a:avLst/>
          </a:prstGeom>
          <a:noFill/>
        </p:spPr>
        <p:txBody>
          <a:bodyPr wrap="none" rtlCol="0">
            <a:spAutoFit/>
          </a:bodyPr>
          <a:lstStyle/>
          <a:p>
            <a:r>
              <a:rPr lang="en-US" altLang="zh-TW" sz="11500" b="1" dirty="0">
                <a:solidFill>
                  <a:srgbClr val="A84B2D"/>
                </a:solidFill>
                <a:latin typeface="Arial Black" panose="020B0A04020102020204" pitchFamily="34" charset="0"/>
                <a:ea typeface="漢儀新蒂蠟筆體" panose="02000500000000000000" pitchFamily="2" charset="-120"/>
              </a:rPr>
              <a:t>Weakness</a:t>
            </a:r>
            <a:endParaRPr lang="zh-TW" altLang="en-US" sz="11500" b="1" dirty="0">
              <a:solidFill>
                <a:srgbClr val="A84B2D"/>
              </a:solidFill>
              <a:latin typeface="Arial Black" panose="020B0A04020102020204" pitchFamily="34" charset="0"/>
              <a:ea typeface="漢儀新蒂蠟筆體" panose="02000500000000000000" pitchFamily="2" charset="-120"/>
            </a:endParaRPr>
          </a:p>
        </p:txBody>
      </p:sp>
    </p:spTree>
    <p:extLst>
      <p:ext uri="{BB962C8B-B14F-4D97-AF65-F5344CB8AC3E}">
        <p14:creationId xmlns:p14="http://schemas.microsoft.com/office/powerpoint/2010/main" val="3120721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0EC18F9-0A88-A15D-2CCD-5484997729C9}"/>
              </a:ext>
            </a:extLst>
          </p:cNvPr>
          <p:cNvGrpSpPr/>
          <p:nvPr/>
        </p:nvGrpSpPr>
        <p:grpSpPr>
          <a:xfrm>
            <a:off x="-316523" y="-826479"/>
            <a:ext cx="18440400" cy="12016153"/>
            <a:chOff x="-316523" y="-826479"/>
            <a:chExt cx="18440400" cy="12016153"/>
          </a:xfrm>
          <a:solidFill>
            <a:srgbClr val="A84B2D"/>
          </a:solidFill>
        </p:grpSpPr>
        <p:sp>
          <p:nvSpPr>
            <p:cNvPr id="29" name="矩形: 圓角 28">
              <a:extLst>
                <a:ext uri="{FF2B5EF4-FFF2-40B4-BE49-F238E27FC236}">
                  <a16:creationId xmlns:a16="http://schemas.microsoft.com/office/drawing/2014/main" id="{E73BE4D7-64EA-D220-8AA1-95D9E9E01DDA}"/>
                </a:ext>
              </a:extLst>
            </p:cNvPr>
            <p:cNvSpPr/>
            <p:nvPr/>
          </p:nvSpPr>
          <p:spPr>
            <a:xfrm>
              <a:off x="16218877" y="457198"/>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S</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27" name="矩形 26">
              <a:extLst>
                <a:ext uri="{FF2B5EF4-FFF2-40B4-BE49-F238E27FC236}">
                  <a16:creationId xmlns:a16="http://schemas.microsoft.com/office/drawing/2014/main" id="{86D338A9-2850-EA70-0CB7-82B016DBA467}"/>
                </a:ext>
              </a:extLst>
            </p:cNvPr>
            <p:cNvSpPr/>
            <p:nvPr/>
          </p:nvSpPr>
          <p:spPr>
            <a:xfrm>
              <a:off x="-316523" y="-826479"/>
              <a:ext cx="17221200" cy="1201615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2" name="群組 1">
            <a:extLst>
              <a:ext uri="{FF2B5EF4-FFF2-40B4-BE49-F238E27FC236}">
                <a16:creationId xmlns:a16="http://schemas.microsoft.com/office/drawing/2014/main" id="{1EFD73F1-9B1F-A7ED-AD7F-4FCFA1CEB7A0}"/>
              </a:ext>
            </a:extLst>
          </p:cNvPr>
          <p:cNvGrpSpPr/>
          <p:nvPr/>
        </p:nvGrpSpPr>
        <p:grpSpPr>
          <a:xfrm>
            <a:off x="-2133600" y="-835271"/>
            <a:ext cx="18352477" cy="12024945"/>
            <a:chOff x="-2133600" y="-835271"/>
            <a:chExt cx="18352477" cy="12024945"/>
          </a:xfrm>
          <a:solidFill>
            <a:srgbClr val="E8E5DA"/>
          </a:solidFill>
        </p:grpSpPr>
        <p:sp>
          <p:nvSpPr>
            <p:cNvPr id="3" name="矩形 2">
              <a:extLst>
                <a:ext uri="{FF2B5EF4-FFF2-40B4-BE49-F238E27FC236}">
                  <a16:creationId xmlns:a16="http://schemas.microsoft.com/office/drawing/2014/main" id="{5CE88836-70A4-9124-E00E-743E8EA6D872}"/>
                </a:ext>
              </a:extLst>
            </p:cNvPr>
            <p:cNvSpPr/>
            <p:nvPr/>
          </p:nvSpPr>
          <p:spPr>
            <a:xfrm>
              <a:off x="-21336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US" altLang="zh-TW" sz="1800" b="1" dirty="0">
                <a:solidFill>
                  <a:srgbClr val="000229"/>
                </a:solidFill>
                <a:latin typeface="Arial Black" panose="020B0A04020102020204" pitchFamily="34" charset="0"/>
                <a:ea typeface="微軟正黑體" panose="020B0604030504040204" pitchFamily="34" charset="-120"/>
              </a:endParaRPr>
            </a:p>
          </p:txBody>
        </p:sp>
        <p:sp>
          <p:nvSpPr>
            <p:cNvPr id="4" name="矩形: 圓角 3">
              <a:extLst>
                <a:ext uri="{FF2B5EF4-FFF2-40B4-BE49-F238E27FC236}">
                  <a16:creationId xmlns:a16="http://schemas.microsoft.com/office/drawing/2014/main" id="{22C4A60A-D377-28A6-B3CF-BFFDED6AA3BB}"/>
                </a:ext>
              </a:extLst>
            </p:cNvPr>
            <p:cNvSpPr/>
            <p:nvPr/>
          </p:nvSpPr>
          <p:spPr>
            <a:xfrm>
              <a:off x="14313877" y="2351939"/>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5000" dirty="0">
                  <a:solidFill>
                    <a:srgbClr val="A84B2D"/>
                  </a:solidFill>
                  <a:latin typeface="漢儀新蒂蠟筆體" panose="02000500000000000000" pitchFamily="2" charset="-120"/>
                  <a:ea typeface="漢儀新蒂蠟筆體" panose="02000500000000000000" pitchFamily="2" charset="-120"/>
                </a:rPr>
                <a:t>W</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grpSp>
        <p:nvGrpSpPr>
          <p:cNvPr id="55" name="群組 54">
            <a:extLst>
              <a:ext uri="{FF2B5EF4-FFF2-40B4-BE49-F238E27FC236}">
                <a16:creationId xmlns:a16="http://schemas.microsoft.com/office/drawing/2014/main" id="{08644976-60C7-6ABC-8A57-3086BA6537BF}"/>
              </a:ext>
            </a:extLst>
          </p:cNvPr>
          <p:cNvGrpSpPr/>
          <p:nvPr/>
        </p:nvGrpSpPr>
        <p:grpSpPr>
          <a:xfrm>
            <a:off x="-4029808" y="-785445"/>
            <a:ext cx="18431608" cy="12024945"/>
            <a:chOff x="-3962400" y="-835271"/>
            <a:chExt cx="18431608" cy="12024945"/>
          </a:xfrm>
          <a:solidFill>
            <a:srgbClr val="A84B2D"/>
          </a:solidFill>
        </p:grpSpPr>
        <p:sp>
          <p:nvSpPr>
            <p:cNvPr id="46" name="矩形: 圓角 45">
              <a:extLst>
                <a:ext uri="{FF2B5EF4-FFF2-40B4-BE49-F238E27FC236}">
                  <a16:creationId xmlns:a16="http://schemas.microsoft.com/office/drawing/2014/main" id="{978FACC9-3C5E-C3FD-6158-6709929B5421}"/>
                </a:ext>
              </a:extLst>
            </p:cNvPr>
            <p:cNvSpPr/>
            <p:nvPr/>
          </p:nvSpPr>
          <p:spPr>
            <a:xfrm>
              <a:off x="12564208" y="372940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O</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45" name="矩形 44">
              <a:extLst>
                <a:ext uri="{FF2B5EF4-FFF2-40B4-BE49-F238E27FC236}">
                  <a16:creationId xmlns:a16="http://schemas.microsoft.com/office/drawing/2014/main" id="{61B72BA0-4B22-2C1C-8169-32E56B323EBA}"/>
                </a:ext>
              </a:extLst>
            </p:cNvPr>
            <p:cNvSpPr/>
            <p:nvPr/>
          </p:nvSpPr>
          <p:spPr>
            <a:xfrm>
              <a:off x="-39624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4" name="群組 53">
            <a:extLst>
              <a:ext uri="{FF2B5EF4-FFF2-40B4-BE49-F238E27FC236}">
                <a16:creationId xmlns:a16="http://schemas.microsoft.com/office/drawing/2014/main" id="{3B038F71-AADA-F00B-85DA-9134A5231E43}"/>
              </a:ext>
            </a:extLst>
          </p:cNvPr>
          <p:cNvGrpSpPr/>
          <p:nvPr/>
        </p:nvGrpSpPr>
        <p:grpSpPr>
          <a:xfrm>
            <a:off x="-17221200" y="-785445"/>
            <a:ext cx="18431608" cy="12024945"/>
            <a:chOff x="-5791200" y="-835271"/>
            <a:chExt cx="18431608" cy="12024945"/>
          </a:xfrm>
          <a:solidFill>
            <a:srgbClr val="E8E5DA"/>
          </a:solidFill>
        </p:grpSpPr>
        <p:sp>
          <p:nvSpPr>
            <p:cNvPr id="47" name="矩形 46">
              <a:extLst>
                <a:ext uri="{FF2B5EF4-FFF2-40B4-BE49-F238E27FC236}">
                  <a16:creationId xmlns:a16="http://schemas.microsoft.com/office/drawing/2014/main" id="{3D3C3BE3-353A-6904-DD55-F0D904981E2E}"/>
                </a:ext>
              </a:extLst>
            </p:cNvPr>
            <p:cNvSpPr/>
            <p:nvPr/>
          </p:nvSpPr>
          <p:spPr>
            <a:xfrm>
              <a:off x="-57912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6023B816-6087-D03F-1E6A-03852869B8E3}"/>
                </a:ext>
              </a:extLst>
            </p:cNvPr>
            <p:cNvSpPr/>
            <p:nvPr/>
          </p:nvSpPr>
          <p:spPr>
            <a:xfrm>
              <a:off x="10735408" y="4989631"/>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A84B2D"/>
                  </a:solidFill>
                  <a:latin typeface="漢儀新蒂蠟筆體" panose="02000500000000000000" pitchFamily="2" charset="-120"/>
                  <a:ea typeface="漢儀新蒂蠟筆體" panose="02000500000000000000" pitchFamily="2" charset="-120"/>
                </a:rPr>
                <a:t>T</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sp>
        <p:nvSpPr>
          <p:cNvPr id="22" name="文字方塊 21">
            <a:extLst>
              <a:ext uri="{FF2B5EF4-FFF2-40B4-BE49-F238E27FC236}">
                <a16:creationId xmlns:a16="http://schemas.microsoft.com/office/drawing/2014/main" id="{AE6C3DE7-192D-494B-9C03-2C7FCD71F9AB}"/>
              </a:ext>
            </a:extLst>
          </p:cNvPr>
          <p:cNvSpPr txBox="1"/>
          <p:nvPr/>
        </p:nvSpPr>
        <p:spPr>
          <a:xfrm>
            <a:off x="1718408" y="489891"/>
            <a:ext cx="9760749" cy="1862048"/>
          </a:xfrm>
          <a:prstGeom prst="rect">
            <a:avLst/>
          </a:prstGeom>
          <a:noFill/>
        </p:spPr>
        <p:txBody>
          <a:bodyPr wrap="none" rtlCol="0">
            <a:spAutoFit/>
          </a:bodyPr>
          <a:lstStyle>
            <a:defPPr>
              <a:defRPr lang="en-US"/>
            </a:defPPr>
            <a:lvl1pPr>
              <a:defRPr sz="11500" b="1">
                <a:solidFill>
                  <a:srgbClr val="E8E5DA"/>
                </a:solidFill>
                <a:latin typeface="Arial Black" panose="020B0A04020102020204" pitchFamily="34" charset="0"/>
                <a:ea typeface="漢儀新蒂蠟筆體" panose="02000500000000000000" pitchFamily="2" charset="-120"/>
              </a:defRPr>
            </a:lvl1pPr>
          </a:lstStyle>
          <a:p>
            <a:r>
              <a:rPr lang="en-US" altLang="zh-TW" dirty="0"/>
              <a:t>Opportunity</a:t>
            </a:r>
            <a:endParaRPr lang="zh-TW" altLang="en-US" dirty="0"/>
          </a:p>
        </p:txBody>
      </p:sp>
      <p:sp>
        <p:nvSpPr>
          <p:cNvPr id="23" name="文字方塊 22">
            <a:extLst>
              <a:ext uri="{FF2B5EF4-FFF2-40B4-BE49-F238E27FC236}">
                <a16:creationId xmlns:a16="http://schemas.microsoft.com/office/drawing/2014/main" id="{8686A6C6-75AF-4977-B6B2-9BEFA5D9D3A2}"/>
              </a:ext>
            </a:extLst>
          </p:cNvPr>
          <p:cNvSpPr txBox="1"/>
          <p:nvPr/>
        </p:nvSpPr>
        <p:spPr>
          <a:xfrm>
            <a:off x="1821382" y="2946396"/>
            <a:ext cx="9809997" cy="5466881"/>
          </a:xfrm>
          <a:prstGeom prst="rect">
            <a:avLst/>
          </a:prstGeom>
          <a:noFill/>
        </p:spPr>
        <p:txBody>
          <a:bodyPr wrap="square" rtlCol="0">
            <a:spAutoFit/>
          </a:bodyPr>
          <a:lstStyle/>
          <a:p>
            <a:pPr marL="857250" indent="-857250">
              <a:lnSpc>
                <a:spcPct val="150000"/>
              </a:lnSpc>
              <a:buFont typeface="Wingdings" panose="05000000000000000000" pitchFamily="2" charset="2"/>
              <a:buChar char="ü"/>
            </a:pPr>
            <a:r>
              <a:rPr lang="zh-TW" altLang="en-US" sz="6000" dirty="0">
                <a:solidFill>
                  <a:srgbClr val="E8E5DA"/>
                </a:solidFill>
                <a:latin typeface="漢儀新蒂蠟筆體" panose="02000500000000000000" pitchFamily="2" charset="-120"/>
                <a:ea typeface="漢儀新蒂蠟筆體" panose="02000500000000000000" pitchFamily="2" charset="-120"/>
              </a:rPr>
              <a:t>能夠在都市區學生和年輕工作族群中，擴大用戶基礎</a:t>
            </a:r>
            <a:endParaRPr lang="en-US" altLang="zh-TW" sz="60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zh-TW" altLang="en-US" sz="6000" dirty="0">
                <a:solidFill>
                  <a:srgbClr val="E8E5DA"/>
                </a:solidFill>
                <a:latin typeface="漢儀新蒂蠟筆體" panose="02000500000000000000" pitchFamily="2" charset="-120"/>
                <a:ea typeface="漢儀新蒂蠟筆體" panose="02000500000000000000" pitchFamily="2" charset="-120"/>
              </a:rPr>
              <a:t>大眾的資訊度普遍提升，未來用戶有望成長</a:t>
            </a:r>
            <a:endParaRPr lang="en-US" altLang="zh-TW" sz="6000" dirty="0">
              <a:solidFill>
                <a:srgbClr val="E8E5DA"/>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475981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0EC18F9-0A88-A15D-2CCD-5484997729C9}"/>
              </a:ext>
            </a:extLst>
          </p:cNvPr>
          <p:cNvGrpSpPr/>
          <p:nvPr/>
        </p:nvGrpSpPr>
        <p:grpSpPr>
          <a:xfrm>
            <a:off x="-316523" y="-826479"/>
            <a:ext cx="18440400" cy="12016153"/>
            <a:chOff x="-316523" y="-826479"/>
            <a:chExt cx="18440400" cy="12016153"/>
          </a:xfrm>
          <a:solidFill>
            <a:srgbClr val="A84B2D"/>
          </a:solidFill>
        </p:grpSpPr>
        <p:sp>
          <p:nvSpPr>
            <p:cNvPr id="29" name="矩形: 圓角 28">
              <a:extLst>
                <a:ext uri="{FF2B5EF4-FFF2-40B4-BE49-F238E27FC236}">
                  <a16:creationId xmlns:a16="http://schemas.microsoft.com/office/drawing/2014/main" id="{E73BE4D7-64EA-D220-8AA1-95D9E9E01DDA}"/>
                </a:ext>
              </a:extLst>
            </p:cNvPr>
            <p:cNvSpPr/>
            <p:nvPr/>
          </p:nvSpPr>
          <p:spPr>
            <a:xfrm>
              <a:off x="16218877" y="457198"/>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S</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27" name="矩形 26">
              <a:extLst>
                <a:ext uri="{FF2B5EF4-FFF2-40B4-BE49-F238E27FC236}">
                  <a16:creationId xmlns:a16="http://schemas.microsoft.com/office/drawing/2014/main" id="{86D338A9-2850-EA70-0CB7-82B016DBA467}"/>
                </a:ext>
              </a:extLst>
            </p:cNvPr>
            <p:cNvSpPr/>
            <p:nvPr/>
          </p:nvSpPr>
          <p:spPr>
            <a:xfrm>
              <a:off x="-316523" y="-826479"/>
              <a:ext cx="17221200" cy="1201615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2" name="群組 1">
            <a:extLst>
              <a:ext uri="{FF2B5EF4-FFF2-40B4-BE49-F238E27FC236}">
                <a16:creationId xmlns:a16="http://schemas.microsoft.com/office/drawing/2014/main" id="{1EFD73F1-9B1F-A7ED-AD7F-4FCFA1CEB7A0}"/>
              </a:ext>
            </a:extLst>
          </p:cNvPr>
          <p:cNvGrpSpPr/>
          <p:nvPr/>
        </p:nvGrpSpPr>
        <p:grpSpPr>
          <a:xfrm>
            <a:off x="-2133600" y="-835271"/>
            <a:ext cx="18352477" cy="12024945"/>
            <a:chOff x="-2133600" y="-835271"/>
            <a:chExt cx="18352477" cy="12024945"/>
          </a:xfrm>
          <a:solidFill>
            <a:srgbClr val="E8E5DA"/>
          </a:solidFill>
        </p:grpSpPr>
        <p:sp>
          <p:nvSpPr>
            <p:cNvPr id="3" name="矩形 2">
              <a:extLst>
                <a:ext uri="{FF2B5EF4-FFF2-40B4-BE49-F238E27FC236}">
                  <a16:creationId xmlns:a16="http://schemas.microsoft.com/office/drawing/2014/main" id="{5CE88836-70A4-9124-E00E-743E8EA6D872}"/>
                </a:ext>
              </a:extLst>
            </p:cNvPr>
            <p:cNvSpPr/>
            <p:nvPr/>
          </p:nvSpPr>
          <p:spPr>
            <a:xfrm>
              <a:off x="-21336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US" altLang="zh-TW" sz="1800" b="1" dirty="0">
                <a:solidFill>
                  <a:srgbClr val="000229"/>
                </a:solidFill>
                <a:latin typeface="Arial Black" panose="020B0A04020102020204" pitchFamily="34" charset="0"/>
                <a:ea typeface="微軟正黑體" panose="020B0604030504040204" pitchFamily="34" charset="-120"/>
              </a:endParaRPr>
            </a:p>
          </p:txBody>
        </p:sp>
        <p:sp>
          <p:nvSpPr>
            <p:cNvPr id="4" name="矩形: 圓角 3">
              <a:extLst>
                <a:ext uri="{FF2B5EF4-FFF2-40B4-BE49-F238E27FC236}">
                  <a16:creationId xmlns:a16="http://schemas.microsoft.com/office/drawing/2014/main" id="{22C4A60A-D377-28A6-B3CF-BFFDED6AA3BB}"/>
                </a:ext>
              </a:extLst>
            </p:cNvPr>
            <p:cNvSpPr/>
            <p:nvPr/>
          </p:nvSpPr>
          <p:spPr>
            <a:xfrm>
              <a:off x="14313877" y="2351939"/>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5000" dirty="0">
                  <a:solidFill>
                    <a:srgbClr val="A84B2D"/>
                  </a:solidFill>
                  <a:latin typeface="漢儀新蒂蠟筆體" panose="02000500000000000000" pitchFamily="2" charset="-120"/>
                  <a:ea typeface="漢儀新蒂蠟筆體" panose="02000500000000000000" pitchFamily="2" charset="-120"/>
                </a:rPr>
                <a:t>W</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grpSp>
        <p:nvGrpSpPr>
          <p:cNvPr id="55" name="群組 54">
            <a:extLst>
              <a:ext uri="{FF2B5EF4-FFF2-40B4-BE49-F238E27FC236}">
                <a16:creationId xmlns:a16="http://schemas.microsoft.com/office/drawing/2014/main" id="{08644976-60C7-6ABC-8A57-3086BA6537BF}"/>
              </a:ext>
            </a:extLst>
          </p:cNvPr>
          <p:cNvGrpSpPr/>
          <p:nvPr/>
        </p:nvGrpSpPr>
        <p:grpSpPr>
          <a:xfrm>
            <a:off x="-4029808" y="-785445"/>
            <a:ext cx="18431608" cy="12024945"/>
            <a:chOff x="-3962400" y="-835271"/>
            <a:chExt cx="18431608" cy="12024945"/>
          </a:xfrm>
          <a:solidFill>
            <a:srgbClr val="A84B2D"/>
          </a:solidFill>
        </p:grpSpPr>
        <p:sp>
          <p:nvSpPr>
            <p:cNvPr id="46" name="矩形: 圓角 45">
              <a:extLst>
                <a:ext uri="{FF2B5EF4-FFF2-40B4-BE49-F238E27FC236}">
                  <a16:creationId xmlns:a16="http://schemas.microsoft.com/office/drawing/2014/main" id="{978FACC9-3C5E-C3FD-6158-6709929B5421}"/>
                </a:ext>
              </a:extLst>
            </p:cNvPr>
            <p:cNvSpPr/>
            <p:nvPr/>
          </p:nvSpPr>
          <p:spPr>
            <a:xfrm>
              <a:off x="12564208" y="372940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O</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45" name="矩形 44">
              <a:extLst>
                <a:ext uri="{FF2B5EF4-FFF2-40B4-BE49-F238E27FC236}">
                  <a16:creationId xmlns:a16="http://schemas.microsoft.com/office/drawing/2014/main" id="{61B72BA0-4B22-2C1C-8169-32E56B323EBA}"/>
                </a:ext>
              </a:extLst>
            </p:cNvPr>
            <p:cNvSpPr/>
            <p:nvPr/>
          </p:nvSpPr>
          <p:spPr>
            <a:xfrm>
              <a:off x="-39624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4" name="群組 53">
            <a:extLst>
              <a:ext uri="{FF2B5EF4-FFF2-40B4-BE49-F238E27FC236}">
                <a16:creationId xmlns:a16="http://schemas.microsoft.com/office/drawing/2014/main" id="{3B038F71-AADA-F00B-85DA-9134A5231E43}"/>
              </a:ext>
            </a:extLst>
          </p:cNvPr>
          <p:cNvGrpSpPr/>
          <p:nvPr/>
        </p:nvGrpSpPr>
        <p:grpSpPr>
          <a:xfrm>
            <a:off x="-6161942" y="-792718"/>
            <a:ext cx="18431608" cy="12024945"/>
            <a:chOff x="5268058" y="-801510"/>
            <a:chExt cx="18431608" cy="12024945"/>
          </a:xfrm>
          <a:solidFill>
            <a:srgbClr val="E8E5DA"/>
          </a:solidFill>
        </p:grpSpPr>
        <p:sp>
          <p:nvSpPr>
            <p:cNvPr id="47" name="矩形 46">
              <a:extLst>
                <a:ext uri="{FF2B5EF4-FFF2-40B4-BE49-F238E27FC236}">
                  <a16:creationId xmlns:a16="http://schemas.microsoft.com/office/drawing/2014/main" id="{3D3C3BE3-353A-6904-DD55-F0D904981E2E}"/>
                </a:ext>
              </a:extLst>
            </p:cNvPr>
            <p:cNvSpPr/>
            <p:nvPr/>
          </p:nvSpPr>
          <p:spPr>
            <a:xfrm>
              <a:off x="5268058" y="-801510"/>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6023B816-6087-D03F-1E6A-03852869B8E3}"/>
                </a:ext>
              </a:extLst>
            </p:cNvPr>
            <p:cNvSpPr/>
            <p:nvPr/>
          </p:nvSpPr>
          <p:spPr>
            <a:xfrm>
              <a:off x="21794666" y="502339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A84B2D"/>
                  </a:solidFill>
                  <a:latin typeface="漢儀新蒂蠟筆體" panose="02000500000000000000" pitchFamily="2" charset="-120"/>
                  <a:ea typeface="漢儀新蒂蠟筆體" panose="02000500000000000000" pitchFamily="2" charset="-120"/>
                </a:rPr>
                <a:t>T</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sp>
        <p:nvSpPr>
          <p:cNvPr id="24" name="文字方塊 23">
            <a:extLst>
              <a:ext uri="{FF2B5EF4-FFF2-40B4-BE49-F238E27FC236}">
                <a16:creationId xmlns:a16="http://schemas.microsoft.com/office/drawing/2014/main" id="{08AE4BB0-E015-4662-9FDC-81639F13F120}"/>
              </a:ext>
            </a:extLst>
          </p:cNvPr>
          <p:cNvSpPr txBox="1"/>
          <p:nvPr/>
        </p:nvSpPr>
        <p:spPr>
          <a:xfrm>
            <a:off x="676817" y="2672572"/>
            <a:ext cx="9581300" cy="4081887"/>
          </a:xfrm>
          <a:prstGeom prst="rect">
            <a:avLst/>
          </a:prstGeom>
          <a:noFill/>
        </p:spPr>
        <p:txBody>
          <a:bodyPr wrap="square" rtlCol="0">
            <a:spAutoFit/>
          </a:bodyPr>
          <a:lstStyle/>
          <a:p>
            <a:pPr marL="857250" indent="-857250">
              <a:lnSpc>
                <a:spcPct val="150000"/>
              </a:lnSpc>
              <a:buFont typeface="Wingdings" panose="05000000000000000000" pitchFamily="2" charset="2"/>
              <a:buChar char="ü"/>
            </a:pPr>
            <a:r>
              <a:rPr lang="zh-TW" altLang="en-US" sz="6000" dirty="0">
                <a:solidFill>
                  <a:srgbClr val="A84B2D"/>
                </a:solidFill>
                <a:latin typeface="漢儀新蒂蠟筆體" panose="02000500000000000000" pitchFamily="2" charset="-120"/>
                <a:ea typeface="漢儀新蒂蠟筆體" panose="02000500000000000000" pitchFamily="2" charset="-120"/>
              </a:rPr>
              <a:t>需在多個成熟租屋平台中脫穎而出</a:t>
            </a:r>
            <a:endParaRPr lang="en-US" altLang="zh-TW" sz="6000" dirty="0">
              <a:solidFill>
                <a:srgbClr val="A84B2D"/>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zh-TW" altLang="en-US" sz="6000" dirty="0">
                <a:solidFill>
                  <a:srgbClr val="A84B2D"/>
                </a:solidFill>
                <a:latin typeface="漢儀新蒂蠟筆體" panose="02000500000000000000" pitchFamily="2" charset="-120"/>
                <a:ea typeface="漢儀新蒂蠟筆體" panose="02000500000000000000" pitchFamily="2" charset="-120"/>
              </a:rPr>
              <a:t>無法持續增加房源資料與擴展用戶基礎，可能會降低競爭力</a:t>
            </a:r>
            <a:endParaRPr lang="en-US" altLang="zh-TW" sz="6000" dirty="0">
              <a:solidFill>
                <a:srgbClr val="A84B2D"/>
              </a:solidFill>
              <a:latin typeface="漢儀新蒂蠟筆體" panose="02000500000000000000" pitchFamily="2" charset="-120"/>
              <a:ea typeface="漢儀新蒂蠟筆體" panose="02000500000000000000" pitchFamily="2" charset="-120"/>
            </a:endParaRPr>
          </a:p>
        </p:txBody>
      </p:sp>
      <p:sp>
        <p:nvSpPr>
          <p:cNvPr id="25" name="文字方塊 24">
            <a:extLst>
              <a:ext uri="{FF2B5EF4-FFF2-40B4-BE49-F238E27FC236}">
                <a16:creationId xmlns:a16="http://schemas.microsoft.com/office/drawing/2014/main" id="{2DCFCBE8-BF9B-47C8-A148-D37411A6762F}"/>
              </a:ext>
            </a:extLst>
          </p:cNvPr>
          <p:cNvSpPr txBox="1"/>
          <p:nvPr/>
        </p:nvSpPr>
        <p:spPr>
          <a:xfrm>
            <a:off x="2028412" y="457198"/>
            <a:ext cx="6448945" cy="1862048"/>
          </a:xfrm>
          <a:prstGeom prst="rect">
            <a:avLst/>
          </a:prstGeom>
          <a:noFill/>
        </p:spPr>
        <p:txBody>
          <a:bodyPr wrap="none" rtlCol="0">
            <a:spAutoFit/>
          </a:bodyPr>
          <a:lstStyle>
            <a:defPPr>
              <a:defRPr lang="en-US"/>
            </a:defPPr>
            <a:lvl1pPr>
              <a:defRPr sz="11500" b="1">
                <a:solidFill>
                  <a:srgbClr val="E8E5DA"/>
                </a:solidFill>
                <a:latin typeface="Arial Black" panose="020B0A04020102020204" pitchFamily="34" charset="0"/>
                <a:ea typeface="漢儀新蒂蠟筆體" panose="02000500000000000000" pitchFamily="2" charset="-120"/>
              </a:defRPr>
            </a:lvl1pPr>
          </a:lstStyle>
          <a:p>
            <a:r>
              <a:rPr lang="en-US" altLang="zh-TW" dirty="0">
                <a:solidFill>
                  <a:srgbClr val="A84B2D"/>
                </a:solidFill>
              </a:rPr>
              <a:t>Threats</a:t>
            </a:r>
            <a:endParaRPr lang="zh-TW" altLang="en-US" dirty="0">
              <a:solidFill>
                <a:srgbClr val="A84B2D"/>
              </a:solidFill>
            </a:endParaRPr>
          </a:p>
        </p:txBody>
      </p:sp>
    </p:spTree>
    <p:extLst>
      <p:ext uri="{BB962C8B-B14F-4D97-AF65-F5344CB8AC3E}">
        <p14:creationId xmlns:p14="http://schemas.microsoft.com/office/powerpoint/2010/main" val="404195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6" name="群組 15">
            <a:extLst>
              <a:ext uri="{FF2B5EF4-FFF2-40B4-BE49-F238E27FC236}">
                <a16:creationId xmlns:a16="http://schemas.microsoft.com/office/drawing/2014/main" id="{FC62F172-C1FC-4416-9302-141F82D302AB}"/>
              </a:ext>
            </a:extLst>
          </p:cNvPr>
          <p:cNvGrpSpPr/>
          <p:nvPr/>
        </p:nvGrpSpPr>
        <p:grpSpPr>
          <a:xfrm>
            <a:off x="1300142" y="1099754"/>
            <a:ext cx="3996408" cy="3160158"/>
            <a:chOff x="1327786" y="895884"/>
            <a:chExt cx="3315349" cy="2621611"/>
          </a:xfrm>
        </p:grpSpPr>
        <p:sp>
          <p:nvSpPr>
            <p:cNvPr id="19" name="Freeform 2">
              <a:extLst>
                <a:ext uri="{FF2B5EF4-FFF2-40B4-BE49-F238E27FC236}">
                  <a16:creationId xmlns:a16="http://schemas.microsoft.com/office/drawing/2014/main" id="{983EB4F6-533B-4E0E-9DD0-7CD1F3BDB91A}"/>
                </a:ext>
              </a:extLst>
            </p:cNvPr>
            <p:cNvSpPr/>
            <p:nvPr/>
          </p:nvSpPr>
          <p:spPr>
            <a:xfrm flipH="1">
              <a:off x="1327786" y="895884"/>
              <a:ext cx="3086101" cy="2621611"/>
            </a:xfrm>
            <a:custGeom>
              <a:avLst/>
              <a:gdLst/>
              <a:ahLst/>
              <a:cxnLst/>
              <a:rect l="l" t="t" r="r" b="b"/>
              <a:pathLst>
                <a:path w="3661265" h="3048836">
                  <a:moveTo>
                    <a:pt x="0" y="0"/>
                  </a:moveTo>
                  <a:lnTo>
                    <a:pt x="3661265" y="0"/>
                  </a:lnTo>
                  <a:lnTo>
                    <a:pt x="3661265" y="3048836"/>
                  </a:lnTo>
                  <a:lnTo>
                    <a:pt x="0" y="3048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文字方塊 13">
              <a:extLst>
                <a:ext uri="{FF2B5EF4-FFF2-40B4-BE49-F238E27FC236}">
                  <a16:creationId xmlns:a16="http://schemas.microsoft.com/office/drawing/2014/main" id="{0521B0FA-6F52-4AC2-B825-17FD2588EAA7}"/>
                </a:ext>
              </a:extLst>
            </p:cNvPr>
            <p:cNvSpPr txBox="1"/>
            <p:nvPr/>
          </p:nvSpPr>
          <p:spPr>
            <a:xfrm>
              <a:off x="1752600" y="1518934"/>
              <a:ext cx="2890535" cy="1200329"/>
            </a:xfrm>
            <a:prstGeom prst="rect">
              <a:avLst/>
            </a:prstGeom>
            <a:noFill/>
          </p:spPr>
          <p:txBody>
            <a:bodyPr wrap="none" rtlCol="0">
              <a:spAutoFit/>
            </a:bodyPr>
            <a:lstStyle/>
            <a:p>
              <a:r>
                <a:rPr lang="zh-TW" altLang="en-US" sz="7200" dirty="0">
                  <a:latin typeface="漢儀新蒂蠟筆體" panose="02000500000000000000" pitchFamily="2" charset="-120"/>
                  <a:ea typeface="漢儀新蒂蠟筆體" panose="02000500000000000000" pitchFamily="2" charset="-120"/>
                </a:rPr>
                <a:t>獲利方式</a:t>
              </a:r>
              <a:endParaRPr lang="en-US" altLang="zh-TW" sz="7200" dirty="0">
                <a:latin typeface="漢儀新蒂蠟筆體" panose="02000500000000000000" pitchFamily="2" charset="-120"/>
                <a:ea typeface="漢儀新蒂蠟筆體" panose="02000500000000000000" pitchFamily="2" charset="-120"/>
              </a:endParaRPr>
            </a:p>
          </p:txBody>
        </p:sp>
      </p:grpSp>
      <p:graphicFrame>
        <p:nvGraphicFramePr>
          <p:cNvPr id="17" name="資料庫圖表 16">
            <a:extLst>
              <a:ext uri="{FF2B5EF4-FFF2-40B4-BE49-F238E27FC236}">
                <a16:creationId xmlns:a16="http://schemas.microsoft.com/office/drawing/2014/main" id="{923EC466-7625-4F26-9B4C-20BDD95A9190}"/>
              </a:ext>
            </a:extLst>
          </p:cNvPr>
          <p:cNvGraphicFramePr/>
          <p:nvPr>
            <p:extLst>
              <p:ext uri="{D42A27DB-BD31-4B8C-83A1-F6EECF244321}">
                <p14:modId xmlns:p14="http://schemas.microsoft.com/office/powerpoint/2010/main" val="1247397312"/>
              </p:ext>
            </p:extLst>
          </p:nvPr>
        </p:nvGraphicFramePr>
        <p:xfrm>
          <a:off x="2727007" y="781049"/>
          <a:ext cx="12833986" cy="84061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矩形 17">
            <a:extLst>
              <a:ext uri="{FF2B5EF4-FFF2-40B4-BE49-F238E27FC236}">
                <a16:creationId xmlns:a16="http://schemas.microsoft.com/office/drawing/2014/main" id="{00695D0D-EC88-4C73-924A-7C6F71223C91}"/>
              </a:ext>
            </a:extLst>
          </p:cNvPr>
          <p:cNvSpPr/>
          <p:nvPr/>
        </p:nvSpPr>
        <p:spPr>
          <a:xfrm>
            <a:off x="8386421" y="6671182"/>
            <a:ext cx="1515158" cy="1569660"/>
          </a:xfrm>
          <a:prstGeom prst="rect">
            <a:avLst/>
          </a:prstGeom>
          <a:noFill/>
        </p:spPr>
        <p:txBody>
          <a:bodyPr wrap="none" lIns="91440" tIns="45720" rIns="91440" bIns="45720">
            <a:spAutoFit/>
          </a:bodyPr>
          <a:lstStyle/>
          <a:p>
            <a:pPr algn="ctr"/>
            <a:r>
              <a:rPr lang="en-US" altLang="zh-TW" sz="96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rPr>
              <a:t>45%</a:t>
            </a:r>
            <a:endParaRPr lang="zh-TW" altLang="en-US" sz="96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endParaRPr>
          </a:p>
        </p:txBody>
      </p:sp>
      <p:sp>
        <p:nvSpPr>
          <p:cNvPr id="25" name="矩形 24">
            <a:extLst>
              <a:ext uri="{FF2B5EF4-FFF2-40B4-BE49-F238E27FC236}">
                <a16:creationId xmlns:a16="http://schemas.microsoft.com/office/drawing/2014/main" id="{16406715-B0EB-4756-80AD-C4780A3AC83E}"/>
              </a:ext>
            </a:extLst>
          </p:cNvPr>
          <p:cNvSpPr/>
          <p:nvPr/>
        </p:nvSpPr>
        <p:spPr>
          <a:xfrm>
            <a:off x="8453747" y="3988057"/>
            <a:ext cx="1380507" cy="1569660"/>
          </a:xfrm>
          <a:prstGeom prst="rect">
            <a:avLst/>
          </a:prstGeom>
          <a:noFill/>
        </p:spPr>
        <p:txBody>
          <a:bodyPr wrap="none" lIns="91440" tIns="45720" rIns="91440" bIns="45720">
            <a:spAutoFit/>
          </a:bodyPr>
          <a:lstStyle/>
          <a:p>
            <a:pPr algn="ctr"/>
            <a:r>
              <a:rPr lang="en-US" altLang="zh-TW" sz="9600" dirty="0">
                <a:ln w="0"/>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rPr>
              <a:t>3</a:t>
            </a:r>
            <a:r>
              <a:rPr lang="en-US" altLang="zh-TW" sz="96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rPr>
              <a:t>5%</a:t>
            </a:r>
            <a:endParaRPr lang="zh-TW" altLang="en-US" sz="96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endParaRPr>
          </a:p>
        </p:txBody>
      </p:sp>
      <p:sp>
        <p:nvSpPr>
          <p:cNvPr id="26" name="矩形 25">
            <a:extLst>
              <a:ext uri="{FF2B5EF4-FFF2-40B4-BE49-F238E27FC236}">
                <a16:creationId xmlns:a16="http://schemas.microsoft.com/office/drawing/2014/main" id="{10A5242C-6326-4FE2-93B0-3196B5891B6C}"/>
              </a:ext>
            </a:extLst>
          </p:cNvPr>
          <p:cNvSpPr/>
          <p:nvPr/>
        </p:nvSpPr>
        <p:spPr>
          <a:xfrm>
            <a:off x="8440923" y="1304932"/>
            <a:ext cx="1406154" cy="1569660"/>
          </a:xfrm>
          <a:prstGeom prst="rect">
            <a:avLst/>
          </a:prstGeom>
          <a:noFill/>
        </p:spPr>
        <p:txBody>
          <a:bodyPr wrap="none" lIns="91440" tIns="45720" rIns="91440" bIns="45720">
            <a:spAutoFit/>
          </a:bodyPr>
          <a:lstStyle/>
          <a:p>
            <a:pPr algn="ctr"/>
            <a:r>
              <a:rPr lang="en-US" altLang="zh-TW" sz="9600" dirty="0">
                <a:ln w="0"/>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rPr>
              <a:t>20</a:t>
            </a:r>
            <a:r>
              <a:rPr lang="en-US" altLang="zh-TW" sz="96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rPr>
              <a:t>%</a:t>
            </a:r>
            <a:endParaRPr lang="zh-TW" altLang="en-US" sz="96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endParaRPr>
          </a:p>
        </p:txBody>
      </p:sp>
      <p:pic>
        <p:nvPicPr>
          <p:cNvPr id="27" name="圖片 26">
            <a:extLst>
              <a:ext uri="{FF2B5EF4-FFF2-40B4-BE49-F238E27FC236}">
                <a16:creationId xmlns:a16="http://schemas.microsoft.com/office/drawing/2014/main" id="{5A7B35BC-5D63-4343-804C-765DBE9CE241}"/>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9555149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26"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8053993"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系統架構</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024D402C-E502-4ECD-9D73-F3788D525E14}"/>
              </a:ext>
            </a:extLst>
          </p:cNvPr>
          <p:cNvSpPr/>
          <p:nvPr/>
        </p:nvSpPr>
        <p:spPr>
          <a:xfrm>
            <a:off x="55930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C056B422-9472-429D-88EB-F29E9B54BC74}"/>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05</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262454468"/>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362" y="2030378"/>
            <a:ext cx="12128004" cy="6737107"/>
          </a:xfrm>
          <a:prstGeom prst="roundRect">
            <a:avLst>
              <a:gd name="adj" fmla="val 8594"/>
            </a:avLst>
          </a:prstGeom>
          <a:solidFill>
            <a:srgbClr val="FFFFFF">
              <a:shade val="85000"/>
            </a:srgbClr>
          </a:solidFill>
          <a:ln>
            <a:noFill/>
          </a:ln>
          <a:effectLst>
            <a:reflection blurRad="38100" stA="27000" endPos="20000" dir="5400000" sy="-100000" algn="bl" rotWithShape="0"/>
          </a:effectLst>
        </p:spPr>
      </p:pic>
      <p:sp>
        <p:nvSpPr>
          <p:cNvPr id="15" name="文字方塊 14">
            <a:extLst>
              <a:ext uri="{FF2B5EF4-FFF2-40B4-BE49-F238E27FC236}">
                <a16:creationId xmlns:a16="http://schemas.microsoft.com/office/drawing/2014/main" id="{6223AF75-23D7-4B68-A3A9-64FAC464C0FC}"/>
              </a:ext>
            </a:extLst>
          </p:cNvPr>
          <p:cNvSpPr txBox="1"/>
          <p:nvPr/>
        </p:nvSpPr>
        <p:spPr>
          <a:xfrm>
            <a:off x="1628001" y="2088376"/>
            <a:ext cx="2308324" cy="6465873"/>
          </a:xfrm>
          <a:prstGeom prst="rect">
            <a:avLst/>
          </a:prstGeom>
          <a:noFill/>
        </p:spPr>
        <p:txBody>
          <a:bodyPr vert="eaVert" wrap="none" rtlCol="0">
            <a:spAutoFit/>
          </a:bodyPr>
          <a:lstStyle/>
          <a:p>
            <a:r>
              <a:rPr lang="zh-TW" altLang="en-US" sz="13800" dirty="0">
                <a:solidFill>
                  <a:srgbClr val="CCAC8E"/>
                </a:solidFill>
                <a:latin typeface="漢儀新蒂蠟筆體" panose="02000500000000000000" pitchFamily="2" charset="-120"/>
                <a:ea typeface="漢儀新蒂蠟筆體" panose="02000500000000000000" pitchFamily="2" charset="-120"/>
              </a:rPr>
              <a:t>系統</a:t>
            </a:r>
            <a:r>
              <a:rPr lang="zh-TW" altLang="en-US" sz="13800" dirty="0">
                <a:solidFill>
                  <a:srgbClr val="A84B2D"/>
                </a:solidFill>
                <a:latin typeface="漢儀新蒂蠟筆體" panose="02000500000000000000" pitchFamily="2" charset="-120"/>
                <a:ea typeface="漢儀新蒂蠟筆體" panose="02000500000000000000" pitchFamily="2" charset="-120"/>
              </a:rPr>
              <a:t>架構</a:t>
            </a:r>
          </a:p>
        </p:txBody>
      </p:sp>
      <p:pic>
        <p:nvPicPr>
          <p:cNvPr id="17" name="Picture 7">
            <a:extLst>
              <a:ext uri="{FF2B5EF4-FFF2-40B4-BE49-F238E27FC236}">
                <a16:creationId xmlns:a16="http://schemas.microsoft.com/office/drawing/2014/main" id="{005FD315-9CE8-4165-82F1-A8D7059F0C82}"/>
              </a:ext>
            </a:extLst>
          </p:cNvPr>
          <p:cNvPicPr>
            <a:picLocks noChangeAspect="1"/>
          </p:cNvPicPr>
          <p:nvPr/>
        </p:nvPicPr>
        <p:blipFill>
          <a:blip r:embed="rId3"/>
          <a:srcRect/>
          <a:stretch>
            <a:fillRect/>
          </a:stretch>
        </p:blipFill>
        <p:spPr>
          <a:xfrm rot="15449874">
            <a:off x="561932" y="534661"/>
            <a:ext cx="2478035" cy="2527916"/>
          </a:xfrm>
          <a:prstGeom prst="rect">
            <a:avLst/>
          </a:prstGeom>
        </p:spPr>
      </p:pic>
      <p:sp>
        <p:nvSpPr>
          <p:cNvPr id="12" name="矩形 11">
            <a:extLst>
              <a:ext uri="{FF2B5EF4-FFF2-40B4-BE49-F238E27FC236}">
                <a16:creationId xmlns:a16="http://schemas.microsoft.com/office/drawing/2014/main" id="{A33C33FB-F8A9-4562-880B-19646B4B880A}"/>
              </a:ext>
            </a:extLst>
          </p:cNvPr>
          <p:cNvSpPr/>
          <p:nvPr/>
        </p:nvSpPr>
        <p:spPr>
          <a:xfrm>
            <a:off x="4769362" y="1047949"/>
            <a:ext cx="4595967" cy="1015663"/>
          </a:xfrm>
          <a:prstGeom prst="rect">
            <a:avLst/>
          </a:prstGeom>
          <a:noFill/>
        </p:spPr>
        <p:txBody>
          <a:bodyPr wrap="square" lIns="91440" tIns="45720" rIns="91440" bIns="45720">
            <a:spAutoFit/>
          </a:bodyPr>
          <a:lstStyle/>
          <a:p>
            <a:pPr algn="ctr"/>
            <a:r>
              <a:rPr lang="zh-TW" altLang="en-US" sz="6000" b="0" cap="none" spc="0" dirty="0">
                <a:ln w="0"/>
                <a:solidFill>
                  <a:srgbClr val="CCAC8E"/>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rPr>
              <a:t>從          出發</a:t>
            </a:r>
          </a:p>
        </p:txBody>
      </p:sp>
      <p:sp>
        <p:nvSpPr>
          <p:cNvPr id="18" name="文字方塊 17">
            <a:extLst>
              <a:ext uri="{FF2B5EF4-FFF2-40B4-BE49-F238E27FC236}">
                <a16:creationId xmlns:a16="http://schemas.microsoft.com/office/drawing/2014/main" id="{826811CF-8E17-4A67-B75F-1428FFB252C8}"/>
              </a:ext>
            </a:extLst>
          </p:cNvPr>
          <p:cNvSpPr txBox="1"/>
          <p:nvPr/>
        </p:nvSpPr>
        <p:spPr>
          <a:xfrm>
            <a:off x="5688658" y="1013464"/>
            <a:ext cx="2332626" cy="1107996"/>
          </a:xfrm>
          <a:prstGeom prst="rect">
            <a:avLst/>
          </a:prstGeom>
          <a:noFill/>
        </p:spPr>
        <p:txBody>
          <a:bodyPr wrap="none" rtlCol="0">
            <a:spAutoFit/>
          </a:bodyPr>
          <a:lstStyle/>
          <a:p>
            <a:r>
              <a:rPr lang="en-US" altLang="zh-TW" sz="6600" dirty="0">
                <a:solidFill>
                  <a:srgbClr val="A84B2D"/>
                </a:solidFill>
                <a:latin typeface="Arial Black" panose="020B0A04020102020204" pitchFamily="34" charset="0"/>
              </a:rPr>
              <a:t>Data</a:t>
            </a:r>
            <a:endParaRPr lang="zh-TW" altLang="en-US" sz="6600" dirty="0">
              <a:solidFill>
                <a:srgbClr val="A84B2D"/>
              </a:solidFill>
              <a:latin typeface="Arial Black" panose="020B0A04020102020204" pitchFamily="34" charset="0"/>
            </a:endParaRPr>
          </a:p>
        </p:txBody>
      </p:sp>
      <p:pic>
        <p:nvPicPr>
          <p:cNvPr id="19" name="圖片 18">
            <a:extLst>
              <a:ext uri="{FF2B5EF4-FFF2-40B4-BE49-F238E27FC236}">
                <a16:creationId xmlns:a16="http://schemas.microsoft.com/office/drawing/2014/main" id="{A8BF13F9-36C4-451E-A19B-C68651C5C7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5425893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sp>
        <p:nvSpPr>
          <p:cNvPr id="15" name="文字方塊 14">
            <a:extLst>
              <a:ext uri="{FF2B5EF4-FFF2-40B4-BE49-F238E27FC236}">
                <a16:creationId xmlns:a16="http://schemas.microsoft.com/office/drawing/2014/main" id="{6223AF75-23D7-4B68-A3A9-64FAC464C0FC}"/>
              </a:ext>
            </a:extLst>
          </p:cNvPr>
          <p:cNvSpPr txBox="1"/>
          <p:nvPr/>
        </p:nvSpPr>
        <p:spPr>
          <a:xfrm>
            <a:off x="1628001" y="2088376"/>
            <a:ext cx="2308324" cy="6465873"/>
          </a:xfrm>
          <a:prstGeom prst="rect">
            <a:avLst/>
          </a:prstGeom>
          <a:noFill/>
        </p:spPr>
        <p:txBody>
          <a:bodyPr vert="eaVert" wrap="none" rtlCol="0">
            <a:spAutoFit/>
          </a:bodyPr>
          <a:lstStyle/>
          <a:p>
            <a:r>
              <a:rPr lang="zh-TW" altLang="en-US" sz="13800" dirty="0">
                <a:solidFill>
                  <a:srgbClr val="CCAC8E"/>
                </a:solidFill>
                <a:latin typeface="漢儀新蒂蠟筆體" panose="02000500000000000000" pitchFamily="2" charset="-120"/>
                <a:ea typeface="漢儀新蒂蠟筆體" panose="02000500000000000000" pitchFamily="2" charset="-120"/>
              </a:rPr>
              <a:t>系統</a:t>
            </a:r>
            <a:r>
              <a:rPr lang="zh-TW" altLang="en-US" sz="13800" dirty="0">
                <a:solidFill>
                  <a:srgbClr val="A84B2D"/>
                </a:solidFill>
                <a:latin typeface="漢儀新蒂蠟筆體" panose="02000500000000000000" pitchFamily="2" charset="-120"/>
                <a:ea typeface="漢儀新蒂蠟筆體" panose="02000500000000000000" pitchFamily="2" charset="-120"/>
              </a:rPr>
              <a:t>流程</a:t>
            </a:r>
          </a:p>
        </p:txBody>
      </p:sp>
      <p:pic>
        <p:nvPicPr>
          <p:cNvPr id="17" name="Picture 7">
            <a:extLst>
              <a:ext uri="{FF2B5EF4-FFF2-40B4-BE49-F238E27FC236}">
                <a16:creationId xmlns:a16="http://schemas.microsoft.com/office/drawing/2014/main" id="{005FD315-9CE8-4165-82F1-A8D7059F0C82}"/>
              </a:ext>
            </a:extLst>
          </p:cNvPr>
          <p:cNvPicPr>
            <a:picLocks noChangeAspect="1"/>
          </p:cNvPicPr>
          <p:nvPr/>
        </p:nvPicPr>
        <p:blipFill>
          <a:blip r:embed="rId2"/>
          <a:srcRect/>
          <a:stretch>
            <a:fillRect/>
          </a:stretch>
        </p:blipFill>
        <p:spPr>
          <a:xfrm rot="15449874">
            <a:off x="561932" y="534661"/>
            <a:ext cx="2478035" cy="2527916"/>
          </a:xfrm>
          <a:prstGeom prst="rect">
            <a:avLst/>
          </a:prstGeom>
        </p:spPr>
      </p:pic>
      <p:pic>
        <p:nvPicPr>
          <p:cNvPr id="18" name="圖片 17">
            <a:extLst>
              <a:ext uri="{FF2B5EF4-FFF2-40B4-BE49-F238E27FC236}">
                <a16:creationId xmlns:a16="http://schemas.microsoft.com/office/drawing/2014/main" id="{0D73BB01-46AF-4F58-B823-681C5480D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8832" y="2088376"/>
            <a:ext cx="12221064" cy="6788800"/>
          </a:xfrm>
          <a:prstGeom prst="roundRect">
            <a:avLst>
              <a:gd name="adj" fmla="val 8594"/>
            </a:avLst>
          </a:prstGeom>
          <a:solidFill>
            <a:srgbClr val="FFFFFF">
              <a:shade val="85000"/>
            </a:srgbClr>
          </a:solidFill>
          <a:ln>
            <a:noFill/>
          </a:ln>
          <a:effectLst>
            <a:reflection blurRad="38100" stA="27000" endPos="20000" dir="5400000" sy="-100000" algn="bl" rotWithShape="0"/>
          </a:effectLst>
        </p:spPr>
      </p:pic>
      <p:sp>
        <p:nvSpPr>
          <p:cNvPr id="20" name="矩形 19">
            <a:extLst>
              <a:ext uri="{FF2B5EF4-FFF2-40B4-BE49-F238E27FC236}">
                <a16:creationId xmlns:a16="http://schemas.microsoft.com/office/drawing/2014/main" id="{06162EC1-C6C2-4719-B225-B3B528477739}"/>
              </a:ext>
            </a:extLst>
          </p:cNvPr>
          <p:cNvSpPr/>
          <p:nvPr/>
        </p:nvSpPr>
        <p:spPr>
          <a:xfrm>
            <a:off x="4769362" y="1047949"/>
            <a:ext cx="4595967" cy="1015663"/>
          </a:xfrm>
          <a:prstGeom prst="rect">
            <a:avLst/>
          </a:prstGeom>
          <a:noFill/>
        </p:spPr>
        <p:txBody>
          <a:bodyPr wrap="square" lIns="91440" tIns="45720" rIns="91440" bIns="45720">
            <a:spAutoFit/>
          </a:bodyPr>
          <a:lstStyle/>
          <a:p>
            <a:pPr algn="ctr"/>
            <a:r>
              <a:rPr lang="zh-TW" altLang="en-US" sz="6000" b="0" cap="none" spc="0" dirty="0">
                <a:ln w="0"/>
                <a:solidFill>
                  <a:srgbClr val="CCAC8E"/>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rPr>
              <a:t>從          出發</a:t>
            </a:r>
          </a:p>
        </p:txBody>
      </p:sp>
      <p:sp>
        <p:nvSpPr>
          <p:cNvPr id="21" name="文字方塊 20">
            <a:extLst>
              <a:ext uri="{FF2B5EF4-FFF2-40B4-BE49-F238E27FC236}">
                <a16:creationId xmlns:a16="http://schemas.microsoft.com/office/drawing/2014/main" id="{E141CB15-DDB1-4C54-9B6D-B311787367E5}"/>
              </a:ext>
            </a:extLst>
          </p:cNvPr>
          <p:cNvSpPr txBox="1"/>
          <p:nvPr/>
        </p:nvSpPr>
        <p:spPr>
          <a:xfrm>
            <a:off x="5688658" y="1013464"/>
            <a:ext cx="2347117" cy="1107996"/>
          </a:xfrm>
          <a:prstGeom prst="rect">
            <a:avLst/>
          </a:prstGeom>
          <a:noFill/>
        </p:spPr>
        <p:txBody>
          <a:bodyPr wrap="none" rtlCol="0">
            <a:spAutoFit/>
          </a:bodyPr>
          <a:lstStyle/>
          <a:p>
            <a:r>
              <a:rPr lang="en-US" altLang="zh-TW" sz="6600" dirty="0">
                <a:solidFill>
                  <a:srgbClr val="A84B2D"/>
                </a:solidFill>
                <a:latin typeface="Arial Black" panose="020B0A04020102020204" pitchFamily="34" charset="0"/>
              </a:rPr>
              <a:t>User</a:t>
            </a:r>
            <a:endParaRPr lang="zh-TW" altLang="en-US" sz="6600" dirty="0">
              <a:solidFill>
                <a:srgbClr val="A84B2D"/>
              </a:solidFill>
              <a:latin typeface="Arial Black" panose="020B0A04020102020204" pitchFamily="34" charset="0"/>
            </a:endParaRPr>
          </a:p>
        </p:txBody>
      </p:sp>
      <p:pic>
        <p:nvPicPr>
          <p:cNvPr id="22" name="圖片 21">
            <a:extLst>
              <a:ext uri="{FF2B5EF4-FFF2-40B4-BE49-F238E27FC236}">
                <a16:creationId xmlns:a16="http://schemas.microsoft.com/office/drawing/2014/main" id="{C15EC92E-11B0-434B-8552-9A1E500F68B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27447564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8731312" y="5143500"/>
            <a:ext cx="2819400"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爬蟲</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報告人：黃薪橙</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7009191"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6737289"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06</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966780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362" y="2030378"/>
            <a:ext cx="12128004" cy="6737107"/>
          </a:xfrm>
          <a:prstGeom prst="roundRect">
            <a:avLst>
              <a:gd name="adj" fmla="val 8594"/>
            </a:avLst>
          </a:prstGeom>
          <a:solidFill>
            <a:srgbClr val="FFFFFF">
              <a:shade val="85000"/>
            </a:srgbClr>
          </a:solidFill>
          <a:ln>
            <a:noFill/>
          </a:ln>
          <a:effectLst>
            <a:reflection blurRad="38100" stA="27000" endPos="20000" dir="5400000" sy="-100000" algn="bl" rotWithShape="0"/>
          </a:effectLst>
        </p:spPr>
      </p:pic>
      <p:sp>
        <p:nvSpPr>
          <p:cNvPr id="15" name="文字方塊 14">
            <a:extLst>
              <a:ext uri="{FF2B5EF4-FFF2-40B4-BE49-F238E27FC236}">
                <a16:creationId xmlns:a16="http://schemas.microsoft.com/office/drawing/2014/main" id="{6223AF75-23D7-4B68-A3A9-64FAC464C0FC}"/>
              </a:ext>
            </a:extLst>
          </p:cNvPr>
          <p:cNvSpPr txBox="1"/>
          <p:nvPr/>
        </p:nvSpPr>
        <p:spPr>
          <a:xfrm>
            <a:off x="1628001" y="3783427"/>
            <a:ext cx="2308324" cy="3279103"/>
          </a:xfrm>
          <a:prstGeom prst="rect">
            <a:avLst/>
          </a:prstGeom>
          <a:noFill/>
        </p:spPr>
        <p:txBody>
          <a:bodyPr vert="eaVert" wrap="none" rtlCol="0">
            <a:spAutoFit/>
          </a:bodyPr>
          <a:lstStyle/>
          <a:p>
            <a:r>
              <a:rPr lang="zh-TW" altLang="en-US" sz="13800" dirty="0">
                <a:solidFill>
                  <a:srgbClr val="A84B2D"/>
                </a:solidFill>
                <a:latin typeface="漢儀新蒂蠟筆體" panose="02000500000000000000" pitchFamily="2" charset="-120"/>
                <a:ea typeface="漢儀新蒂蠟筆體" panose="02000500000000000000" pitchFamily="2" charset="-120"/>
              </a:rPr>
              <a:t>爬蟲</a:t>
            </a:r>
          </a:p>
        </p:txBody>
      </p:sp>
      <p:pic>
        <p:nvPicPr>
          <p:cNvPr id="17" name="Picture 7">
            <a:extLst>
              <a:ext uri="{FF2B5EF4-FFF2-40B4-BE49-F238E27FC236}">
                <a16:creationId xmlns:a16="http://schemas.microsoft.com/office/drawing/2014/main" id="{005FD315-9CE8-4165-82F1-A8D7059F0C82}"/>
              </a:ext>
            </a:extLst>
          </p:cNvPr>
          <p:cNvPicPr>
            <a:picLocks noChangeAspect="1"/>
          </p:cNvPicPr>
          <p:nvPr/>
        </p:nvPicPr>
        <p:blipFill>
          <a:blip r:embed="rId3"/>
          <a:srcRect/>
          <a:stretch>
            <a:fillRect/>
          </a:stretch>
        </p:blipFill>
        <p:spPr>
          <a:xfrm rot="15449874">
            <a:off x="547143" y="2013728"/>
            <a:ext cx="2478035" cy="2527916"/>
          </a:xfrm>
          <a:prstGeom prst="rect">
            <a:avLst/>
          </a:prstGeom>
        </p:spPr>
      </p:pic>
      <p:sp>
        <p:nvSpPr>
          <p:cNvPr id="19" name="橢圓 18">
            <a:extLst>
              <a:ext uri="{FF2B5EF4-FFF2-40B4-BE49-F238E27FC236}">
                <a16:creationId xmlns:a16="http://schemas.microsoft.com/office/drawing/2014/main" id="{3D95F9F6-AD51-4DC4-A7CC-00ED500955E1}"/>
              </a:ext>
            </a:extLst>
          </p:cNvPr>
          <p:cNvSpPr/>
          <p:nvPr/>
        </p:nvSpPr>
        <p:spPr>
          <a:xfrm>
            <a:off x="4699793" y="2030376"/>
            <a:ext cx="4038598" cy="289559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0" name="圖片 19">
            <a:extLst>
              <a:ext uri="{FF2B5EF4-FFF2-40B4-BE49-F238E27FC236}">
                <a16:creationId xmlns:a16="http://schemas.microsoft.com/office/drawing/2014/main" id="{22CD72A9-339B-423D-BADF-AAAA7BD011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104874468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文字方塊 14">
            <a:extLst>
              <a:ext uri="{FF2B5EF4-FFF2-40B4-BE49-F238E27FC236}">
                <a16:creationId xmlns:a16="http://schemas.microsoft.com/office/drawing/2014/main" id="{BA664014-C81D-4A5E-9A13-C22FF2AD053E}"/>
              </a:ext>
            </a:extLst>
          </p:cNvPr>
          <p:cNvSpPr txBox="1"/>
          <p:nvPr/>
        </p:nvSpPr>
        <p:spPr>
          <a:xfrm flipH="1">
            <a:off x="7453061" y="1458098"/>
            <a:ext cx="4048622" cy="1200329"/>
          </a:xfrm>
          <a:prstGeom prst="rect">
            <a:avLst/>
          </a:prstGeom>
          <a:noFill/>
        </p:spPr>
        <p:txBody>
          <a:bodyPr wrap="square" rtlCol="0">
            <a:spAutoFit/>
          </a:bodyPr>
          <a:lstStyle/>
          <a:p>
            <a:r>
              <a:rPr lang="en-US" altLang="zh-TW" sz="7200" b="1" dirty="0">
                <a:ln w="12700" cmpd="sng">
                  <a:noFill/>
                  <a:prstDash val="solid"/>
                </a:ln>
                <a:solidFill>
                  <a:srgbClr val="A84B2D"/>
                </a:solidFill>
                <a:latin typeface="微軟正黑體" panose="020B0604030504040204" pitchFamily="34" charset="-120"/>
                <a:ea typeface="微軟正黑體" panose="020B0604030504040204" pitchFamily="34" charset="-120"/>
              </a:rPr>
              <a:t>Package</a:t>
            </a:r>
            <a:endParaRPr lang="zh-TW" altLang="en-US" sz="7200" b="1" dirty="0">
              <a:ln w="12700" cmpd="sng">
                <a:noFill/>
                <a:prstDash val="solid"/>
              </a:ln>
              <a:solidFill>
                <a:srgbClr val="A84B2D"/>
              </a:solidFill>
              <a:latin typeface="微軟正黑體" panose="020B0604030504040204" pitchFamily="34" charset="-120"/>
              <a:ea typeface="微軟正黑體" panose="020B0604030504040204" pitchFamily="34" charset="-120"/>
            </a:endParaRPr>
          </a:p>
        </p:txBody>
      </p:sp>
      <p:sp>
        <p:nvSpPr>
          <p:cNvPr id="17" name="Freeform 8">
            <a:extLst>
              <a:ext uri="{FF2B5EF4-FFF2-40B4-BE49-F238E27FC236}">
                <a16:creationId xmlns:a16="http://schemas.microsoft.com/office/drawing/2014/main" id="{1754E4EE-E6F0-41B0-BFA2-2DBFAD2E44FA}"/>
              </a:ext>
            </a:extLst>
          </p:cNvPr>
          <p:cNvSpPr/>
          <p:nvPr/>
        </p:nvSpPr>
        <p:spPr>
          <a:xfrm>
            <a:off x="1085850" y="781049"/>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8">
            <a:extLst>
              <a:ext uri="{FF2B5EF4-FFF2-40B4-BE49-F238E27FC236}">
                <a16:creationId xmlns:a16="http://schemas.microsoft.com/office/drawing/2014/main" id="{F0A00EA1-0198-495B-965B-5AF2AB52D02E}"/>
              </a:ext>
            </a:extLst>
          </p:cNvPr>
          <p:cNvSpPr/>
          <p:nvPr/>
        </p:nvSpPr>
        <p:spPr>
          <a:xfrm>
            <a:off x="13998401" y="781049"/>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3">
            <a:extLst>
              <a:ext uri="{FF2B5EF4-FFF2-40B4-BE49-F238E27FC236}">
                <a16:creationId xmlns:a16="http://schemas.microsoft.com/office/drawing/2014/main" id="{A06E5FED-3D0F-46D9-BD11-6AA3F937EF7E}"/>
              </a:ext>
            </a:extLst>
          </p:cNvPr>
          <p:cNvSpPr/>
          <p:nvPr/>
        </p:nvSpPr>
        <p:spPr>
          <a:xfrm>
            <a:off x="3758872" y="3673958"/>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4">
            <a:extLst>
              <a:ext uri="{FF2B5EF4-FFF2-40B4-BE49-F238E27FC236}">
                <a16:creationId xmlns:a16="http://schemas.microsoft.com/office/drawing/2014/main" id="{0A222831-6FDE-4374-9B51-94D7C1BC4673}"/>
              </a:ext>
            </a:extLst>
          </p:cNvPr>
          <p:cNvSpPr/>
          <p:nvPr/>
        </p:nvSpPr>
        <p:spPr>
          <a:xfrm>
            <a:off x="7941648" y="4526201"/>
            <a:ext cx="2404705" cy="2939083"/>
          </a:xfrm>
          <a:custGeom>
            <a:avLst/>
            <a:gdLst/>
            <a:ahLst/>
            <a:cxnLst/>
            <a:rect l="l" t="t" r="r" b="b"/>
            <a:pathLst>
              <a:path w="2404705" h="2939083">
                <a:moveTo>
                  <a:pt x="0" y="0"/>
                </a:moveTo>
                <a:lnTo>
                  <a:pt x="2404704" y="0"/>
                </a:lnTo>
                <a:lnTo>
                  <a:pt x="2404704" y="2939083"/>
                </a:lnTo>
                <a:lnTo>
                  <a:pt x="0" y="29390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5">
            <a:extLst>
              <a:ext uri="{FF2B5EF4-FFF2-40B4-BE49-F238E27FC236}">
                <a16:creationId xmlns:a16="http://schemas.microsoft.com/office/drawing/2014/main" id="{18929386-DDE6-46B2-9280-7B835F711797}"/>
              </a:ext>
            </a:extLst>
          </p:cNvPr>
          <p:cNvSpPr/>
          <p:nvPr/>
        </p:nvSpPr>
        <p:spPr>
          <a:xfrm>
            <a:off x="11854031" y="3673958"/>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10">
            <a:extLst>
              <a:ext uri="{FF2B5EF4-FFF2-40B4-BE49-F238E27FC236}">
                <a16:creationId xmlns:a16="http://schemas.microsoft.com/office/drawing/2014/main" id="{2A04A1B0-E8FD-4F8F-AC37-0E0D2EB72719}"/>
              </a:ext>
            </a:extLst>
          </p:cNvPr>
          <p:cNvSpPr txBox="1"/>
          <p:nvPr/>
        </p:nvSpPr>
        <p:spPr>
          <a:xfrm>
            <a:off x="2476713" y="6703284"/>
            <a:ext cx="4969022" cy="762000"/>
          </a:xfrm>
          <a:prstGeom prst="rect">
            <a:avLst/>
          </a:prstGeom>
        </p:spPr>
        <p:txBody>
          <a:bodyPr lIns="0" tIns="0" rIns="0" bIns="0" rtlCol="0" anchor="t">
            <a:spAutoFit/>
          </a:bodyPr>
          <a:lstStyle/>
          <a:p>
            <a:pPr algn="ctr">
              <a:lnSpc>
                <a:spcPts val="6299"/>
              </a:lnSpc>
            </a:pPr>
            <a:r>
              <a:rPr lang="en-US" sz="4499" dirty="0">
                <a:solidFill>
                  <a:srgbClr val="000000"/>
                </a:solidFill>
                <a:latin typeface="微軟正黑體" panose="020B0604030504040204" pitchFamily="34" charset="-120"/>
                <a:ea typeface="微軟正黑體" panose="020B0604030504040204" pitchFamily="34" charset="-120"/>
              </a:rPr>
              <a:t>requests</a:t>
            </a:r>
          </a:p>
        </p:txBody>
      </p:sp>
      <p:sp>
        <p:nvSpPr>
          <p:cNvPr id="23" name="TextBox 11">
            <a:extLst>
              <a:ext uri="{FF2B5EF4-FFF2-40B4-BE49-F238E27FC236}">
                <a16:creationId xmlns:a16="http://schemas.microsoft.com/office/drawing/2014/main" id="{0C94AB11-C271-4A36-9AA0-0C8DBC89D786}"/>
              </a:ext>
            </a:extLst>
          </p:cNvPr>
          <p:cNvSpPr txBox="1"/>
          <p:nvPr/>
        </p:nvSpPr>
        <p:spPr>
          <a:xfrm>
            <a:off x="6791433" y="7572653"/>
            <a:ext cx="4969022" cy="762000"/>
          </a:xfrm>
          <a:prstGeom prst="rect">
            <a:avLst/>
          </a:prstGeom>
        </p:spPr>
        <p:txBody>
          <a:bodyPr lIns="0" tIns="0" rIns="0" bIns="0" rtlCol="0" anchor="t">
            <a:spAutoFit/>
          </a:bodyPr>
          <a:lstStyle/>
          <a:p>
            <a:pPr algn="ctr">
              <a:lnSpc>
                <a:spcPts val="6299"/>
              </a:lnSpc>
            </a:pPr>
            <a:r>
              <a:rPr lang="en-US" sz="4499" dirty="0">
                <a:solidFill>
                  <a:srgbClr val="000000"/>
                </a:solidFill>
                <a:latin typeface="微軟正黑體" panose="020B0604030504040204" pitchFamily="34" charset="-120"/>
                <a:ea typeface="微軟正黑體" panose="020B0604030504040204" pitchFamily="34" charset="-120"/>
              </a:rPr>
              <a:t>selenium</a:t>
            </a:r>
          </a:p>
        </p:txBody>
      </p:sp>
      <p:sp>
        <p:nvSpPr>
          <p:cNvPr id="24" name="TextBox 12">
            <a:extLst>
              <a:ext uri="{FF2B5EF4-FFF2-40B4-BE49-F238E27FC236}">
                <a16:creationId xmlns:a16="http://schemas.microsoft.com/office/drawing/2014/main" id="{46D6B7DD-5153-4E71-B816-B7E9FEEA6E1E}"/>
              </a:ext>
            </a:extLst>
          </p:cNvPr>
          <p:cNvSpPr txBox="1"/>
          <p:nvPr/>
        </p:nvSpPr>
        <p:spPr>
          <a:xfrm>
            <a:off x="10841652" y="6662284"/>
            <a:ext cx="4969022" cy="762000"/>
          </a:xfrm>
          <a:prstGeom prst="rect">
            <a:avLst/>
          </a:prstGeom>
        </p:spPr>
        <p:txBody>
          <a:bodyPr lIns="0" tIns="0" rIns="0" bIns="0" rtlCol="0" anchor="t">
            <a:spAutoFit/>
          </a:bodyPr>
          <a:lstStyle/>
          <a:p>
            <a:pPr algn="ctr">
              <a:lnSpc>
                <a:spcPts val="6299"/>
              </a:lnSpc>
            </a:pPr>
            <a:r>
              <a:rPr lang="en-US" sz="4499" dirty="0">
                <a:solidFill>
                  <a:srgbClr val="000000"/>
                </a:solidFill>
                <a:latin typeface="微軟正黑體" panose="020B0604030504040204" pitchFamily="34" charset="-120"/>
                <a:ea typeface="微軟正黑體" panose="020B0604030504040204" pitchFamily="34" charset="-120"/>
              </a:rPr>
              <a:t>json</a:t>
            </a:r>
          </a:p>
        </p:txBody>
      </p:sp>
      <p:pic>
        <p:nvPicPr>
          <p:cNvPr id="25" name="圖片 24">
            <a:extLst>
              <a:ext uri="{FF2B5EF4-FFF2-40B4-BE49-F238E27FC236}">
                <a16:creationId xmlns:a16="http://schemas.microsoft.com/office/drawing/2014/main" id="{83A530DD-B49C-4D45-B1D9-BAF0C02945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03505" y="3199679"/>
            <a:ext cx="2697303" cy="659575"/>
          </a:xfrm>
          <a:prstGeom prst="rect">
            <a:avLst/>
          </a:prstGeom>
        </p:spPr>
      </p:pic>
      <p:pic>
        <p:nvPicPr>
          <p:cNvPr id="26" name="圖片 25">
            <a:extLst>
              <a:ext uri="{FF2B5EF4-FFF2-40B4-BE49-F238E27FC236}">
                <a16:creationId xmlns:a16="http://schemas.microsoft.com/office/drawing/2014/main" id="{07C4FC99-5EF5-466D-A3D7-BF0EFD86C0C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2560551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5179824"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5179824" cy="0"/>
          </a:xfrm>
          <a:prstGeom prst="line">
            <a:avLst/>
          </a:prstGeom>
          <a:ln w="38100" cap="flat">
            <a:solidFill>
              <a:srgbClr val="1E1E1E"/>
            </a:solidFill>
            <a:prstDash val="solid"/>
            <a:headEnd type="none" w="sm" len="sm"/>
            <a:tailEnd type="none" w="sm" len="sm"/>
          </a:ln>
        </p:spPr>
      </p:sp>
      <p:grpSp>
        <p:nvGrpSpPr>
          <p:cNvPr id="18" name="群組 17">
            <a:extLst>
              <a:ext uri="{FF2B5EF4-FFF2-40B4-BE49-F238E27FC236}">
                <a16:creationId xmlns:a16="http://schemas.microsoft.com/office/drawing/2014/main" id="{E7581803-6B4F-4FC8-AB86-1FF062B9440E}"/>
              </a:ext>
            </a:extLst>
          </p:cNvPr>
          <p:cNvGrpSpPr/>
          <p:nvPr/>
        </p:nvGrpSpPr>
        <p:grpSpPr>
          <a:xfrm>
            <a:off x="10616367" y="1473176"/>
            <a:ext cx="5461786" cy="7294015"/>
            <a:chOff x="9556356" y="0"/>
            <a:chExt cx="7702944" cy="10287000"/>
          </a:xfrm>
        </p:grpSpPr>
        <p:grpSp>
          <p:nvGrpSpPr>
            <p:cNvPr id="4" name="Group 4"/>
            <p:cNvGrpSpPr/>
            <p:nvPr/>
          </p:nvGrpSpPr>
          <p:grpSpPr>
            <a:xfrm>
              <a:off x="9556356" y="0"/>
              <a:ext cx="7702944" cy="10287000"/>
              <a:chOff x="0" y="0"/>
              <a:chExt cx="2028759" cy="2709333"/>
            </a:xfrm>
          </p:grpSpPr>
          <p:sp>
            <p:nvSpPr>
              <p:cNvPr id="5" name="Freeform 5"/>
              <p:cNvSpPr/>
              <p:nvPr/>
            </p:nvSpPr>
            <p:spPr>
              <a:xfrm>
                <a:off x="0" y="0"/>
                <a:ext cx="2028759" cy="2709333"/>
              </a:xfrm>
              <a:custGeom>
                <a:avLst/>
                <a:gdLst/>
                <a:ahLst/>
                <a:cxnLst/>
                <a:rect l="l" t="t" r="r" b="b"/>
                <a:pathLst>
                  <a:path w="2028759" h="2709333">
                    <a:moveTo>
                      <a:pt x="0" y="0"/>
                    </a:moveTo>
                    <a:lnTo>
                      <a:pt x="2028759" y="0"/>
                    </a:lnTo>
                    <a:lnTo>
                      <a:pt x="2028759" y="2709333"/>
                    </a:lnTo>
                    <a:lnTo>
                      <a:pt x="0" y="2709333"/>
                    </a:lnTo>
                    <a:close/>
                  </a:path>
                </a:pathLst>
              </a:custGeom>
              <a:solidFill>
                <a:srgbClr val="A84B2D"/>
              </a:solidFill>
            </p:spPr>
          </p:sp>
          <p:sp>
            <p:nvSpPr>
              <p:cNvPr id="6" name="TextBox 6"/>
              <p:cNvSpPr txBox="1"/>
              <p:nvPr/>
            </p:nvSpPr>
            <p:spPr>
              <a:xfrm>
                <a:off x="0" y="-38100"/>
                <a:ext cx="2028759" cy="2747433"/>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0498893" y="974271"/>
              <a:ext cx="5836920" cy="8338457"/>
              <a:chOff x="0" y="0"/>
              <a:chExt cx="4445000" cy="6350000"/>
            </a:xfrm>
            <a:solidFill>
              <a:schemeClr val="bg1"/>
            </a:solidFill>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sp>
        <p:nvSpPr>
          <p:cNvPr id="11" name="TextBox 11"/>
          <p:cNvSpPr txBox="1"/>
          <p:nvPr/>
        </p:nvSpPr>
        <p:spPr>
          <a:xfrm>
            <a:off x="1639634" y="2485048"/>
            <a:ext cx="7824206" cy="1419684"/>
          </a:xfrm>
          <a:prstGeom prst="rect">
            <a:avLst/>
          </a:prstGeom>
        </p:spPr>
        <p:txBody>
          <a:bodyPr wrap="square" lIns="0" tIns="0" rIns="0" bIns="0" rtlCol="0" anchor="t">
            <a:spAutoFit/>
          </a:bodyPr>
          <a:lstStyle/>
          <a:p>
            <a:pPr algn="l">
              <a:lnSpc>
                <a:spcPts val="10999"/>
              </a:lnSpc>
            </a:pPr>
            <a:r>
              <a:rPr lang="zh-TW" altLang="en-US" sz="12000" spc="-299" dirty="0">
                <a:solidFill>
                  <a:srgbClr val="A84B2D"/>
                </a:solidFill>
                <a:latin typeface="漢儀新蒂蠟筆體" panose="02000500000000000000" pitchFamily="2" charset="-120"/>
                <a:ea typeface="漢儀新蒂蠟筆體" panose="02000500000000000000" pitchFamily="2" charset="-120"/>
              </a:rPr>
              <a:t>租中自有黃金屋</a:t>
            </a:r>
            <a:endParaRPr lang="en-US" sz="12000" spc="-299" dirty="0">
              <a:solidFill>
                <a:srgbClr val="A84B2D"/>
              </a:solidFill>
              <a:latin typeface="漢儀新蒂蠟筆體" panose="02000500000000000000" pitchFamily="2" charset="-120"/>
              <a:ea typeface="漢儀新蒂蠟筆體" panose="02000500000000000000" pitchFamily="2" charset="-120"/>
            </a:endParaRPr>
          </a:p>
        </p:txBody>
      </p:sp>
      <p:sp>
        <p:nvSpPr>
          <p:cNvPr id="12" name="TextBox 12"/>
          <p:cNvSpPr txBox="1"/>
          <p:nvPr/>
        </p:nvSpPr>
        <p:spPr>
          <a:xfrm>
            <a:off x="1716058" y="5306778"/>
            <a:ext cx="5410199" cy="4231928"/>
          </a:xfrm>
          <a:prstGeom prst="rect">
            <a:avLst/>
          </a:prstGeom>
        </p:spPr>
        <p:txBody>
          <a:bodyPr wrap="square" lIns="0" tIns="0" rIns="0" bIns="0" rtlCol="0" anchor="t">
            <a:spAutoFit/>
          </a:bodyPr>
          <a:lstStyle/>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指導老師：蒯思齊 老師</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組長：</a:t>
            </a:r>
            <a:r>
              <a:rPr lang="en-US" altLang="zh-TW" sz="5400" dirty="0">
                <a:solidFill>
                  <a:srgbClr val="1E1E1E"/>
                </a:solidFill>
                <a:latin typeface="漢儀新蒂蠟筆體" panose="02000500000000000000" pitchFamily="2" charset="-120"/>
                <a:ea typeface="漢儀新蒂蠟筆體" panose="02000500000000000000" pitchFamily="2" charset="-120"/>
              </a:rPr>
              <a:t>11046008 </a:t>
            </a:r>
            <a:r>
              <a:rPr lang="zh-TW" altLang="en-US" sz="5400" dirty="0">
                <a:solidFill>
                  <a:srgbClr val="1E1E1E"/>
                </a:solidFill>
                <a:latin typeface="漢儀新蒂蠟筆體" panose="02000500000000000000" pitchFamily="2" charset="-120"/>
                <a:ea typeface="漢儀新蒂蠟筆體" panose="02000500000000000000" pitchFamily="2" charset="-120"/>
              </a:rPr>
              <a:t>郭育廷</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組員：</a:t>
            </a:r>
            <a:r>
              <a:rPr lang="en-US" altLang="zh-TW" sz="5400" dirty="0">
                <a:solidFill>
                  <a:srgbClr val="1E1E1E"/>
                </a:solidFill>
                <a:latin typeface="漢儀新蒂蠟筆體" panose="02000500000000000000" pitchFamily="2" charset="-120"/>
                <a:ea typeface="漢儀新蒂蠟筆體" panose="02000500000000000000" pitchFamily="2" charset="-120"/>
              </a:rPr>
              <a:t>11046016  </a:t>
            </a:r>
            <a:r>
              <a:rPr lang="zh-TW" altLang="en-US" sz="5400" dirty="0">
                <a:solidFill>
                  <a:srgbClr val="1E1E1E"/>
                </a:solidFill>
                <a:latin typeface="漢儀新蒂蠟筆體" panose="02000500000000000000" pitchFamily="2" charset="-120"/>
                <a:ea typeface="漢儀新蒂蠟筆體" panose="02000500000000000000" pitchFamily="2" charset="-120"/>
              </a:rPr>
              <a:t>廖芸珮</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11046028  </a:t>
            </a:r>
            <a:r>
              <a:rPr lang="zh-TW" altLang="en-US" sz="5400" dirty="0">
                <a:solidFill>
                  <a:srgbClr val="1E1E1E"/>
                </a:solidFill>
                <a:latin typeface="漢儀新蒂蠟筆體" panose="02000500000000000000" pitchFamily="2" charset="-120"/>
                <a:ea typeface="漢儀新蒂蠟筆體" panose="02000500000000000000" pitchFamily="2" charset="-120"/>
              </a:rPr>
              <a:t>蘇櫟</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11046030  </a:t>
            </a:r>
            <a:r>
              <a:rPr lang="zh-TW" altLang="en-US" sz="5400" dirty="0">
                <a:solidFill>
                  <a:srgbClr val="1E1E1E"/>
                </a:solidFill>
                <a:latin typeface="漢儀新蒂蠟筆體" panose="02000500000000000000" pitchFamily="2" charset="-120"/>
                <a:ea typeface="漢儀新蒂蠟筆體" panose="02000500000000000000" pitchFamily="2" charset="-120"/>
              </a:rPr>
              <a:t>黃薪橙</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11046034  </a:t>
            </a:r>
            <a:r>
              <a:rPr lang="zh-TW" altLang="en-US" sz="5400" dirty="0">
                <a:solidFill>
                  <a:srgbClr val="1E1E1E"/>
                </a:solidFill>
                <a:latin typeface="漢儀新蒂蠟筆體" panose="02000500000000000000" pitchFamily="2" charset="-120"/>
                <a:ea typeface="漢儀新蒂蠟筆體" panose="02000500000000000000" pitchFamily="2" charset="-120"/>
              </a:rPr>
              <a:t>陳玉函</a:t>
            </a:r>
            <a:endParaRPr lang="en-US" sz="5400" dirty="0">
              <a:solidFill>
                <a:srgbClr val="1E1E1E"/>
              </a:solidFill>
              <a:latin typeface="漢儀新蒂蠟筆體" panose="02000500000000000000" pitchFamily="2" charset="-120"/>
              <a:ea typeface="漢儀新蒂蠟筆體" panose="02000500000000000000" pitchFamily="2" charset="-120"/>
            </a:endParaRPr>
          </a:p>
        </p:txBody>
      </p:sp>
      <p:sp>
        <p:nvSpPr>
          <p:cNvPr id="13" name="TextBox 13"/>
          <p:cNvSpPr txBox="1"/>
          <p:nvPr/>
        </p:nvSpPr>
        <p:spPr>
          <a:xfrm>
            <a:off x="1716058" y="4530091"/>
            <a:ext cx="4642631" cy="486352"/>
          </a:xfrm>
          <a:prstGeom prst="rect">
            <a:avLst/>
          </a:prstGeom>
        </p:spPr>
        <p:txBody>
          <a:bodyPr wrap="square" lIns="0" tIns="0" rIns="0" bIns="0" rtlCol="0" anchor="t">
            <a:spAutoFit/>
          </a:bodyPr>
          <a:lstStyle/>
          <a:p>
            <a:pPr algn="l">
              <a:lnSpc>
                <a:spcPts val="2800"/>
              </a:lnSpc>
            </a:pPr>
            <a:r>
              <a:rPr lang="zh-TW" altLang="en-US" sz="7200" dirty="0">
                <a:solidFill>
                  <a:srgbClr val="1E1E1E"/>
                </a:solidFill>
                <a:latin typeface="漢儀新蒂蠟筆體" panose="02000500000000000000" pitchFamily="2" charset="-120"/>
                <a:ea typeface="漢儀新蒂蠟筆體" panose="02000500000000000000" pitchFamily="2" charset="-120"/>
              </a:rPr>
              <a:t>四技　第</a:t>
            </a:r>
            <a:r>
              <a:rPr lang="en-US" altLang="zh-TW" sz="7200" dirty="0">
                <a:solidFill>
                  <a:srgbClr val="1E1E1E"/>
                </a:solidFill>
                <a:latin typeface="漢儀新蒂蠟筆體" panose="02000500000000000000" pitchFamily="2" charset="-120"/>
                <a:ea typeface="漢儀新蒂蠟筆體" panose="02000500000000000000" pitchFamily="2" charset="-120"/>
              </a:rPr>
              <a:t>113402</a:t>
            </a:r>
            <a:r>
              <a:rPr lang="zh-TW" altLang="en-US" sz="7200" dirty="0">
                <a:solidFill>
                  <a:srgbClr val="1E1E1E"/>
                </a:solidFill>
                <a:latin typeface="漢儀新蒂蠟筆體" panose="02000500000000000000" pitchFamily="2" charset="-120"/>
                <a:ea typeface="漢儀新蒂蠟筆體" panose="02000500000000000000" pitchFamily="2" charset="-120"/>
              </a:rPr>
              <a:t>組</a:t>
            </a:r>
            <a:endParaRPr lang="en-US" sz="7200" dirty="0">
              <a:solidFill>
                <a:srgbClr val="1E1E1E"/>
              </a:solidFill>
              <a:latin typeface="漢儀新蒂蠟筆體" panose="02000500000000000000" pitchFamily="2" charset="-120"/>
              <a:ea typeface="漢儀新蒂蠟筆體" panose="02000500000000000000" pitchFamily="2" charset="-120"/>
            </a:endParaRPr>
          </a:p>
        </p:txBody>
      </p:sp>
      <p:sp>
        <p:nvSpPr>
          <p:cNvPr id="14" name="AutoShape 14"/>
          <p:cNvSpPr/>
          <p:nvPr/>
        </p:nvSpPr>
        <p:spPr>
          <a:xfrm flipV="1">
            <a:off x="1047749" y="-114300"/>
            <a:ext cx="1" cy="10668000"/>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17278350" y="-114300"/>
            <a:ext cx="0" cy="10668000"/>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9556356" y="-114300"/>
            <a:ext cx="0" cy="10668000"/>
          </a:xfrm>
          <a:prstGeom prst="line">
            <a:avLst/>
          </a:prstGeom>
          <a:ln w="38100" cap="flat">
            <a:solidFill>
              <a:srgbClr val="1E1E1E"/>
            </a:solidFill>
            <a:prstDash val="solid"/>
            <a:headEnd type="none" w="sm" len="sm"/>
            <a:tailEnd type="none" w="sm" len="sm"/>
          </a:ln>
        </p:spPr>
      </p:sp>
      <p:pic>
        <p:nvPicPr>
          <p:cNvPr id="17" name="圖片 16">
            <a:extLst>
              <a:ext uri="{FF2B5EF4-FFF2-40B4-BE49-F238E27FC236}">
                <a16:creationId xmlns:a16="http://schemas.microsoft.com/office/drawing/2014/main" id="{C938D139-560D-4352-BA66-6931137287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71" t="28560" r="21799" b="36430"/>
          <a:stretch/>
        </p:blipFill>
        <p:spPr>
          <a:xfrm>
            <a:off x="11099642" y="2687021"/>
            <a:ext cx="4495236" cy="437997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AD2BAAC8-9408-4B3C-8305-2AB8F4ADCCFA}"/>
              </a:ext>
            </a:extLst>
          </p:cNvPr>
          <p:cNvGrpSpPr/>
          <p:nvPr/>
        </p:nvGrpSpPr>
        <p:grpSpPr>
          <a:xfrm>
            <a:off x="2849907" y="3010486"/>
            <a:ext cx="3538121" cy="3538121"/>
            <a:chOff x="3162639" y="1907980"/>
            <a:chExt cx="3964543" cy="3964543"/>
          </a:xfrm>
        </p:grpSpPr>
        <p:sp>
          <p:nvSpPr>
            <p:cNvPr id="2" name="橢圓 1">
              <a:extLst>
                <a:ext uri="{FF2B5EF4-FFF2-40B4-BE49-F238E27FC236}">
                  <a16:creationId xmlns:a16="http://schemas.microsoft.com/office/drawing/2014/main" id="{4CF3EEA1-6169-4AC0-94CB-E9D08807312E}"/>
                </a:ext>
              </a:extLst>
            </p:cNvPr>
            <p:cNvSpPr/>
            <p:nvPr/>
          </p:nvSpPr>
          <p:spPr>
            <a:xfrm>
              <a:off x="3162639" y="1907980"/>
              <a:ext cx="3964543" cy="3964543"/>
            </a:xfrm>
            <a:prstGeom prst="ellipse">
              <a:avLst/>
            </a:prstGeom>
            <a:solidFill>
              <a:srgbClr val="A84B2D"/>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9" name="圖片 8">
              <a:extLst>
                <a:ext uri="{FF2B5EF4-FFF2-40B4-BE49-F238E27FC236}">
                  <a16:creationId xmlns:a16="http://schemas.microsoft.com/office/drawing/2014/main" id="{13FC34B3-41A9-746C-B089-EEBC668FD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221" y="2222241"/>
              <a:ext cx="2921259" cy="2921259"/>
            </a:xfrm>
            <a:prstGeom prst="rect">
              <a:avLst/>
            </a:prstGeom>
          </p:spPr>
        </p:pic>
      </p:grpSp>
      <p:grpSp>
        <p:nvGrpSpPr>
          <p:cNvPr id="5" name="群組 4">
            <a:extLst>
              <a:ext uri="{FF2B5EF4-FFF2-40B4-BE49-F238E27FC236}">
                <a16:creationId xmlns:a16="http://schemas.microsoft.com/office/drawing/2014/main" id="{FB6D0C01-0A9C-4CD1-B23A-01F42D739095}"/>
              </a:ext>
            </a:extLst>
          </p:cNvPr>
          <p:cNvGrpSpPr/>
          <p:nvPr/>
        </p:nvGrpSpPr>
        <p:grpSpPr>
          <a:xfrm>
            <a:off x="7190487" y="6005492"/>
            <a:ext cx="3125514" cy="3125514"/>
            <a:chOff x="7152882" y="3854431"/>
            <a:chExt cx="3125514" cy="3125514"/>
          </a:xfrm>
        </p:grpSpPr>
        <p:sp>
          <p:nvSpPr>
            <p:cNvPr id="4" name="橢圓 3">
              <a:extLst>
                <a:ext uri="{FF2B5EF4-FFF2-40B4-BE49-F238E27FC236}">
                  <a16:creationId xmlns:a16="http://schemas.microsoft.com/office/drawing/2014/main" id="{D0EA07BC-F94C-4D5D-A90A-C19E087B3F3D}"/>
                </a:ext>
              </a:extLst>
            </p:cNvPr>
            <p:cNvSpPr/>
            <p:nvPr/>
          </p:nvSpPr>
          <p:spPr>
            <a:xfrm>
              <a:off x="7152882" y="3854431"/>
              <a:ext cx="3125514" cy="3125514"/>
            </a:xfrm>
            <a:prstGeom prst="ellipse">
              <a:avLst/>
            </a:prstGeom>
            <a:solidFill>
              <a:srgbClr val="A84B2D"/>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descr="一張含有 圖形, 字型, 螢幕擷取畫面, 文字 的圖片&#10;&#10;自動產生的描述">
              <a:extLst>
                <a:ext uri="{FF2B5EF4-FFF2-40B4-BE49-F238E27FC236}">
                  <a16:creationId xmlns:a16="http://schemas.microsoft.com/office/drawing/2014/main" id="{CA1E6A3D-0B70-FF1A-6981-220E45E45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2701" y="4233232"/>
              <a:ext cx="2295332" cy="2295332"/>
            </a:xfrm>
            <a:prstGeom prst="rect">
              <a:avLst/>
            </a:prstGeom>
          </p:spPr>
        </p:pic>
      </p:grpSp>
      <p:grpSp>
        <p:nvGrpSpPr>
          <p:cNvPr id="23" name="群組 22">
            <a:extLst>
              <a:ext uri="{FF2B5EF4-FFF2-40B4-BE49-F238E27FC236}">
                <a16:creationId xmlns:a16="http://schemas.microsoft.com/office/drawing/2014/main" id="{EC1DDC1F-7B3C-DEE5-C78B-3029820E4FFA}"/>
              </a:ext>
            </a:extLst>
          </p:cNvPr>
          <p:cNvGrpSpPr/>
          <p:nvPr/>
        </p:nvGrpSpPr>
        <p:grpSpPr>
          <a:xfrm>
            <a:off x="12356192" y="3045821"/>
            <a:ext cx="2935334" cy="5544972"/>
            <a:chOff x="8567194" y="97178"/>
            <a:chExt cx="2405605" cy="4544291"/>
          </a:xfrm>
          <a:solidFill>
            <a:srgbClr val="A84B2D"/>
          </a:solidFill>
        </p:grpSpPr>
        <p:sp>
          <p:nvSpPr>
            <p:cNvPr id="22" name="矩形: 圓角 21">
              <a:extLst>
                <a:ext uri="{FF2B5EF4-FFF2-40B4-BE49-F238E27FC236}">
                  <a16:creationId xmlns:a16="http://schemas.microsoft.com/office/drawing/2014/main" id="{1094D873-A84A-6C12-D05D-5B0B1683B423}"/>
                </a:ext>
              </a:extLst>
            </p:cNvPr>
            <p:cNvSpPr/>
            <p:nvPr/>
          </p:nvSpPr>
          <p:spPr>
            <a:xfrm>
              <a:off x="8567194" y="97178"/>
              <a:ext cx="2405605" cy="4544291"/>
            </a:xfrm>
            <a:prstGeom prst="roundRect">
              <a:avLst/>
            </a:prstGeom>
            <a:grp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700" dirty="0"/>
            </a:p>
          </p:txBody>
        </p:sp>
        <p:pic>
          <p:nvPicPr>
            <p:cNvPr id="15" name="圖片 14" descr="一張含有 卡通, 符號, 美工圖案 的圖片&#10;&#10;自動產生的描述">
              <a:extLst>
                <a:ext uri="{FF2B5EF4-FFF2-40B4-BE49-F238E27FC236}">
                  <a16:creationId xmlns:a16="http://schemas.microsoft.com/office/drawing/2014/main" id="{0BD02979-DD8B-4F38-661F-A6FAA418FA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5353" y="2269105"/>
              <a:ext cx="2131534" cy="2131534"/>
            </a:xfrm>
            <a:prstGeom prst="rect">
              <a:avLst/>
            </a:prstGeom>
            <a:grpFill/>
          </p:spPr>
        </p:pic>
        <p:pic>
          <p:nvPicPr>
            <p:cNvPr id="18" name="圖片 17" descr="一張含有 Rectangle, 螢幕擷取畫面, 設計 的圖片&#10;&#10;自動產生的描述">
              <a:extLst>
                <a:ext uri="{FF2B5EF4-FFF2-40B4-BE49-F238E27FC236}">
                  <a16:creationId xmlns:a16="http://schemas.microsoft.com/office/drawing/2014/main" id="{0968B4C3-BE3A-7C19-DF5B-8B05B7BF3E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98969" y="533705"/>
              <a:ext cx="1724303" cy="1724303"/>
            </a:xfrm>
            <a:prstGeom prst="rect">
              <a:avLst/>
            </a:prstGeom>
            <a:grpFill/>
          </p:spPr>
        </p:pic>
      </p:grpSp>
      <p:sp>
        <p:nvSpPr>
          <p:cNvPr id="25" name="Freeform 9">
            <a:extLst>
              <a:ext uri="{FF2B5EF4-FFF2-40B4-BE49-F238E27FC236}">
                <a16:creationId xmlns:a16="http://schemas.microsoft.com/office/drawing/2014/main" id="{5A1E13C0-3FAB-558B-D2EA-A4D218882C8A}"/>
              </a:ext>
            </a:extLst>
          </p:cNvPr>
          <p:cNvSpPr/>
          <p:nvPr/>
        </p:nvSpPr>
        <p:spPr>
          <a:xfrm rot="1796129">
            <a:off x="10660476" y="7311539"/>
            <a:ext cx="1162359" cy="1644503"/>
          </a:xfrm>
          <a:custGeom>
            <a:avLst/>
            <a:gdLst/>
            <a:ahLst/>
            <a:cxnLst/>
            <a:rect l="l" t="t" r="r" b="b"/>
            <a:pathLst>
              <a:path w="1647934" h="3114652">
                <a:moveTo>
                  <a:pt x="0" y="0"/>
                </a:moveTo>
                <a:lnTo>
                  <a:pt x="1647934" y="0"/>
                </a:lnTo>
                <a:lnTo>
                  <a:pt x="1647934" y="3114652"/>
                </a:lnTo>
                <a:lnTo>
                  <a:pt x="0" y="3114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sz="2700"/>
          </a:p>
        </p:txBody>
      </p:sp>
      <p:sp>
        <p:nvSpPr>
          <p:cNvPr id="26" name="Freeform 9">
            <a:extLst>
              <a:ext uri="{FF2B5EF4-FFF2-40B4-BE49-F238E27FC236}">
                <a16:creationId xmlns:a16="http://schemas.microsoft.com/office/drawing/2014/main" id="{00EB416A-2CE9-EC21-98DC-302A09A9AA1B}"/>
              </a:ext>
            </a:extLst>
          </p:cNvPr>
          <p:cNvSpPr/>
          <p:nvPr/>
        </p:nvSpPr>
        <p:spPr>
          <a:xfrm rot="14646671">
            <a:off x="8347806" y="2162114"/>
            <a:ext cx="1897332" cy="3588032"/>
          </a:xfrm>
          <a:custGeom>
            <a:avLst/>
            <a:gdLst/>
            <a:ahLst/>
            <a:cxnLst/>
            <a:rect l="l" t="t" r="r" b="b"/>
            <a:pathLst>
              <a:path w="1647934" h="3114652">
                <a:moveTo>
                  <a:pt x="0" y="0"/>
                </a:moveTo>
                <a:lnTo>
                  <a:pt x="1647934" y="0"/>
                </a:lnTo>
                <a:lnTo>
                  <a:pt x="1647934" y="3114652"/>
                </a:lnTo>
                <a:lnTo>
                  <a:pt x="0" y="3114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sz="2700"/>
          </a:p>
        </p:txBody>
      </p:sp>
      <p:sp>
        <p:nvSpPr>
          <p:cNvPr id="27" name="Freeform 9">
            <a:extLst>
              <a:ext uri="{FF2B5EF4-FFF2-40B4-BE49-F238E27FC236}">
                <a16:creationId xmlns:a16="http://schemas.microsoft.com/office/drawing/2014/main" id="{35DE9404-5B6E-5695-B0EA-DD2073909CC3}"/>
              </a:ext>
            </a:extLst>
          </p:cNvPr>
          <p:cNvSpPr/>
          <p:nvPr/>
        </p:nvSpPr>
        <p:spPr>
          <a:xfrm rot="5568129">
            <a:off x="4956728" y="6511325"/>
            <a:ext cx="1367370" cy="2832396"/>
          </a:xfrm>
          <a:custGeom>
            <a:avLst/>
            <a:gdLst/>
            <a:ahLst/>
            <a:cxnLst/>
            <a:rect l="l" t="t" r="r" b="b"/>
            <a:pathLst>
              <a:path w="1647934" h="3114652">
                <a:moveTo>
                  <a:pt x="0" y="0"/>
                </a:moveTo>
                <a:lnTo>
                  <a:pt x="1647934" y="0"/>
                </a:lnTo>
                <a:lnTo>
                  <a:pt x="1647934" y="3114652"/>
                </a:lnTo>
                <a:lnTo>
                  <a:pt x="0" y="31146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zh-TW" altLang="en-US" sz="2700"/>
          </a:p>
        </p:txBody>
      </p:sp>
      <p:sp>
        <p:nvSpPr>
          <p:cNvPr id="14" name="Freeform 8">
            <a:extLst>
              <a:ext uri="{FF2B5EF4-FFF2-40B4-BE49-F238E27FC236}">
                <a16:creationId xmlns:a16="http://schemas.microsoft.com/office/drawing/2014/main" id="{AF520861-DBF4-42BD-B485-70676958029B}"/>
              </a:ext>
            </a:extLst>
          </p:cNvPr>
          <p:cNvSpPr/>
          <p:nvPr/>
        </p:nvSpPr>
        <p:spPr>
          <a:xfrm rot="19164135">
            <a:off x="860200" y="140334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AutoShape 2">
            <a:extLst>
              <a:ext uri="{FF2B5EF4-FFF2-40B4-BE49-F238E27FC236}">
                <a16:creationId xmlns:a16="http://schemas.microsoft.com/office/drawing/2014/main" id="{84839D63-DF47-4D3A-8E5E-4B59EDECBDEC}"/>
              </a:ext>
            </a:extLst>
          </p:cNvPr>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19" name="AutoShape 3">
            <a:extLst>
              <a:ext uri="{FF2B5EF4-FFF2-40B4-BE49-F238E27FC236}">
                <a16:creationId xmlns:a16="http://schemas.microsoft.com/office/drawing/2014/main" id="{D8F49AAC-9DE8-42E9-A37E-930219D82D87}"/>
              </a:ext>
            </a:extLst>
          </p:cNvPr>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20" name="AutoShape 4">
            <a:extLst>
              <a:ext uri="{FF2B5EF4-FFF2-40B4-BE49-F238E27FC236}">
                <a16:creationId xmlns:a16="http://schemas.microsoft.com/office/drawing/2014/main" id="{20400673-AF28-4ED8-AD7B-27B4B7EE118D}"/>
              </a:ext>
            </a:extLst>
          </p:cNvPr>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21" name="AutoShape 12">
            <a:extLst>
              <a:ext uri="{FF2B5EF4-FFF2-40B4-BE49-F238E27FC236}">
                <a16:creationId xmlns:a16="http://schemas.microsoft.com/office/drawing/2014/main" id="{0AA2381B-28EB-40FB-9A0D-270D265C484A}"/>
              </a:ext>
            </a:extLst>
          </p:cNvPr>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4" name="Freeform 8">
            <a:extLst>
              <a:ext uri="{FF2B5EF4-FFF2-40B4-BE49-F238E27FC236}">
                <a16:creationId xmlns:a16="http://schemas.microsoft.com/office/drawing/2014/main" id="{94276164-47D8-403A-B0AC-B17386E27C26}"/>
              </a:ext>
            </a:extLst>
          </p:cNvPr>
          <p:cNvSpPr/>
          <p:nvPr/>
        </p:nvSpPr>
        <p:spPr>
          <a:xfrm rot="2435865" flipH="1">
            <a:off x="14237245" y="1399188"/>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8" name="群組 27">
            <a:extLst>
              <a:ext uri="{FF2B5EF4-FFF2-40B4-BE49-F238E27FC236}">
                <a16:creationId xmlns:a16="http://schemas.microsoft.com/office/drawing/2014/main" id="{AA293884-2C8A-460D-85C4-FEB03E484694}"/>
              </a:ext>
            </a:extLst>
          </p:cNvPr>
          <p:cNvGrpSpPr/>
          <p:nvPr/>
        </p:nvGrpSpPr>
        <p:grpSpPr>
          <a:xfrm>
            <a:off x="4763140" y="1143037"/>
            <a:ext cx="8755865" cy="1219200"/>
            <a:chOff x="7239000" y="1028700"/>
            <a:chExt cx="7496172" cy="1219200"/>
          </a:xfrm>
        </p:grpSpPr>
        <p:sp>
          <p:nvSpPr>
            <p:cNvPr id="29" name="矩形: 圓角 28">
              <a:extLst>
                <a:ext uri="{FF2B5EF4-FFF2-40B4-BE49-F238E27FC236}">
                  <a16:creationId xmlns:a16="http://schemas.microsoft.com/office/drawing/2014/main" id="{1D11A799-676E-415F-A8BB-69BEC9B881B6}"/>
                </a:ext>
              </a:extLst>
            </p:cNvPr>
            <p:cNvSpPr/>
            <p:nvPr/>
          </p:nvSpPr>
          <p:spPr>
            <a:xfrm>
              <a:off x="7239000" y="1104720"/>
              <a:ext cx="7496172" cy="11431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矩形 29">
              <a:extLst>
                <a:ext uri="{FF2B5EF4-FFF2-40B4-BE49-F238E27FC236}">
                  <a16:creationId xmlns:a16="http://schemas.microsoft.com/office/drawing/2014/main" id="{BF67446E-9B9A-4503-84D5-AE43461FCA55}"/>
                </a:ext>
              </a:extLst>
            </p:cNvPr>
            <p:cNvSpPr/>
            <p:nvPr/>
          </p:nvSpPr>
          <p:spPr>
            <a:xfrm>
              <a:off x="7419972" y="1028700"/>
              <a:ext cx="7315200" cy="1200329"/>
            </a:xfrm>
            <a:prstGeom prst="rect">
              <a:avLst/>
            </a:prstGeom>
          </p:spPr>
          <p:txBody>
            <a:bodyPr wrap="square">
              <a:spAutoFit/>
            </a:bodyPr>
            <a:lstStyle/>
            <a:p>
              <a:pPr algn="ctr"/>
              <a:r>
                <a:rPr lang="zh-TW" altLang="en-US" sz="7200" dirty="0">
                  <a:solidFill>
                    <a:srgbClr val="A84B2D"/>
                  </a:solidFill>
                  <a:latin typeface="漢儀新蒂蠟筆體" panose="02000500000000000000" pitchFamily="2" charset="-120"/>
                  <a:ea typeface="漢儀新蒂蠟筆體" panose="02000500000000000000" pitchFamily="2" charset="-120"/>
                </a:rPr>
                <a:t>黃薪橙最厲害</a:t>
              </a:r>
            </a:p>
          </p:txBody>
        </p:sp>
      </p:grpSp>
      <p:pic>
        <p:nvPicPr>
          <p:cNvPr id="31" name="圖片 30">
            <a:extLst>
              <a:ext uri="{FF2B5EF4-FFF2-40B4-BE49-F238E27FC236}">
                <a16:creationId xmlns:a16="http://schemas.microsoft.com/office/drawing/2014/main" id="{5AAEF234-1E88-4B0F-A527-FC209CF9579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110548046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19" name="AutoShape 3">
            <a:extLst>
              <a:ext uri="{FF2B5EF4-FFF2-40B4-BE49-F238E27FC236}">
                <a16:creationId xmlns:a16="http://schemas.microsoft.com/office/drawing/2014/main" id="{D8F49AAC-9DE8-42E9-A37E-930219D82D87}"/>
              </a:ext>
            </a:extLst>
          </p:cNvPr>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20" name="AutoShape 4">
            <a:extLst>
              <a:ext uri="{FF2B5EF4-FFF2-40B4-BE49-F238E27FC236}">
                <a16:creationId xmlns:a16="http://schemas.microsoft.com/office/drawing/2014/main" id="{20400673-AF28-4ED8-AD7B-27B4B7EE118D}"/>
              </a:ext>
            </a:extLst>
          </p:cNvPr>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21" name="AutoShape 12">
            <a:extLst>
              <a:ext uri="{FF2B5EF4-FFF2-40B4-BE49-F238E27FC236}">
                <a16:creationId xmlns:a16="http://schemas.microsoft.com/office/drawing/2014/main" id="{0AA2381B-28EB-40FB-9A0D-270D265C484A}"/>
              </a:ext>
            </a:extLst>
          </p:cNvPr>
          <p:cNvSpPr/>
          <p:nvPr/>
        </p:nvSpPr>
        <p:spPr>
          <a:xfrm flipV="1">
            <a:off x="17240250" y="-2446412"/>
            <a:ext cx="0" cy="15179824"/>
          </a:xfrm>
          <a:prstGeom prst="line">
            <a:avLst/>
          </a:prstGeom>
          <a:ln w="38100" cap="flat">
            <a:solidFill>
              <a:srgbClr val="1E1E1E"/>
            </a:solidFill>
            <a:prstDash val="solid"/>
            <a:headEnd type="none" w="sm" len="sm"/>
            <a:tailEnd type="none" w="sm" len="sm"/>
          </a:ln>
        </p:spPr>
      </p:sp>
      <p:pic>
        <p:nvPicPr>
          <p:cNvPr id="24" name="圖片 23" descr="一張含有 文字, 螢幕擷取畫面, 軟體 的圖片&#10;&#10;自動產生的描述">
            <a:extLst>
              <a:ext uri="{FF2B5EF4-FFF2-40B4-BE49-F238E27FC236}">
                <a16:creationId xmlns:a16="http://schemas.microsoft.com/office/drawing/2014/main" id="{6FE97090-F58A-4803-86CE-D9377FF23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707741"/>
            <a:ext cx="12910992" cy="8146371"/>
          </a:xfrm>
          <a:prstGeom prst="rect">
            <a:avLst/>
          </a:prstGeom>
        </p:spPr>
      </p:pic>
      <p:sp>
        <p:nvSpPr>
          <p:cNvPr id="28" name="Freeform 8">
            <a:extLst>
              <a:ext uri="{FF2B5EF4-FFF2-40B4-BE49-F238E27FC236}">
                <a16:creationId xmlns:a16="http://schemas.microsoft.com/office/drawing/2014/main" id="{9C3E0566-95FA-4D3B-84C5-C19A06ED0F1F}"/>
              </a:ext>
            </a:extLst>
          </p:cNvPr>
          <p:cNvSpPr/>
          <p:nvPr/>
        </p:nvSpPr>
        <p:spPr>
          <a:xfrm rot="19164135">
            <a:off x="860200" y="140334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8">
            <a:extLst>
              <a:ext uri="{FF2B5EF4-FFF2-40B4-BE49-F238E27FC236}">
                <a16:creationId xmlns:a16="http://schemas.microsoft.com/office/drawing/2014/main" id="{91655397-10CA-47A4-A406-A55FEF8ABABC}"/>
              </a:ext>
            </a:extLst>
          </p:cNvPr>
          <p:cNvSpPr/>
          <p:nvPr/>
        </p:nvSpPr>
        <p:spPr>
          <a:xfrm rot="2435865" flipH="1">
            <a:off x="14237245" y="1399188"/>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30" name="圖片 29">
            <a:extLst>
              <a:ext uri="{FF2B5EF4-FFF2-40B4-BE49-F238E27FC236}">
                <a16:creationId xmlns:a16="http://schemas.microsoft.com/office/drawing/2014/main" id="{9AB7E2FD-2242-48EA-8621-C867EFC351B5}"/>
              </a:ext>
            </a:extLst>
          </p:cNvPr>
          <p:cNvPicPr>
            <a:picLocks noChangeAspect="1"/>
          </p:cNvPicPr>
          <p:nvPr/>
        </p:nvPicPr>
        <p:blipFill>
          <a:blip r:embed="rId5"/>
          <a:stretch>
            <a:fillRect/>
          </a:stretch>
        </p:blipFill>
        <p:spPr>
          <a:xfrm>
            <a:off x="2362200" y="6178889"/>
            <a:ext cx="13821599" cy="3685761"/>
          </a:xfrm>
          <a:prstGeom prst="rect">
            <a:avLst/>
          </a:prstGeom>
          <a:ln>
            <a:solidFill>
              <a:schemeClr val="tx1"/>
            </a:solidFill>
          </a:ln>
        </p:spPr>
      </p:pic>
      <p:pic>
        <p:nvPicPr>
          <p:cNvPr id="31" name="圖片 30">
            <a:extLst>
              <a:ext uri="{FF2B5EF4-FFF2-40B4-BE49-F238E27FC236}">
                <a16:creationId xmlns:a16="http://schemas.microsoft.com/office/drawing/2014/main" id="{DB10BD4E-A056-4748-85D7-D7E62F333A7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6312843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AD2BAAC8-9408-4B3C-8305-2AB8F4ADCCFA}"/>
              </a:ext>
            </a:extLst>
          </p:cNvPr>
          <p:cNvGrpSpPr/>
          <p:nvPr/>
        </p:nvGrpSpPr>
        <p:grpSpPr>
          <a:xfrm>
            <a:off x="2849907" y="3010486"/>
            <a:ext cx="3538121" cy="3538121"/>
            <a:chOff x="3162639" y="1907980"/>
            <a:chExt cx="3964543" cy="3964543"/>
          </a:xfrm>
        </p:grpSpPr>
        <p:sp>
          <p:nvSpPr>
            <p:cNvPr id="2" name="橢圓 1">
              <a:extLst>
                <a:ext uri="{FF2B5EF4-FFF2-40B4-BE49-F238E27FC236}">
                  <a16:creationId xmlns:a16="http://schemas.microsoft.com/office/drawing/2014/main" id="{4CF3EEA1-6169-4AC0-94CB-E9D08807312E}"/>
                </a:ext>
              </a:extLst>
            </p:cNvPr>
            <p:cNvSpPr/>
            <p:nvPr/>
          </p:nvSpPr>
          <p:spPr>
            <a:xfrm>
              <a:off x="3162639" y="1907980"/>
              <a:ext cx="3964543" cy="3964543"/>
            </a:xfrm>
            <a:prstGeom prst="ellipse">
              <a:avLst/>
            </a:prstGeom>
            <a:solidFill>
              <a:srgbClr val="A84B2D"/>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9" name="圖片 8">
              <a:extLst>
                <a:ext uri="{FF2B5EF4-FFF2-40B4-BE49-F238E27FC236}">
                  <a16:creationId xmlns:a16="http://schemas.microsoft.com/office/drawing/2014/main" id="{13FC34B3-41A9-746C-B089-EEBC668FD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221" y="2222241"/>
              <a:ext cx="2921259" cy="2921259"/>
            </a:xfrm>
            <a:prstGeom prst="rect">
              <a:avLst/>
            </a:prstGeom>
          </p:spPr>
        </p:pic>
      </p:grpSp>
      <p:sp>
        <p:nvSpPr>
          <p:cNvPr id="25" name="Freeform 9">
            <a:extLst>
              <a:ext uri="{FF2B5EF4-FFF2-40B4-BE49-F238E27FC236}">
                <a16:creationId xmlns:a16="http://schemas.microsoft.com/office/drawing/2014/main" id="{5A1E13C0-3FAB-558B-D2EA-A4D218882C8A}"/>
              </a:ext>
            </a:extLst>
          </p:cNvPr>
          <p:cNvSpPr/>
          <p:nvPr/>
        </p:nvSpPr>
        <p:spPr>
          <a:xfrm rot="1796129">
            <a:off x="10660476" y="7311539"/>
            <a:ext cx="1162359" cy="1644503"/>
          </a:xfrm>
          <a:custGeom>
            <a:avLst/>
            <a:gdLst/>
            <a:ahLst/>
            <a:cxnLst/>
            <a:rect l="l" t="t" r="r" b="b"/>
            <a:pathLst>
              <a:path w="1647934" h="3114652">
                <a:moveTo>
                  <a:pt x="0" y="0"/>
                </a:moveTo>
                <a:lnTo>
                  <a:pt x="1647934" y="0"/>
                </a:lnTo>
                <a:lnTo>
                  <a:pt x="1647934" y="3114652"/>
                </a:lnTo>
                <a:lnTo>
                  <a:pt x="0" y="3114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sz="2700"/>
          </a:p>
        </p:txBody>
      </p:sp>
      <p:sp>
        <p:nvSpPr>
          <p:cNvPr id="26" name="Freeform 9">
            <a:extLst>
              <a:ext uri="{FF2B5EF4-FFF2-40B4-BE49-F238E27FC236}">
                <a16:creationId xmlns:a16="http://schemas.microsoft.com/office/drawing/2014/main" id="{00EB416A-2CE9-EC21-98DC-302A09A9AA1B}"/>
              </a:ext>
            </a:extLst>
          </p:cNvPr>
          <p:cNvSpPr/>
          <p:nvPr/>
        </p:nvSpPr>
        <p:spPr>
          <a:xfrm rot="14646671">
            <a:off x="8347806" y="2162114"/>
            <a:ext cx="1897332" cy="3588032"/>
          </a:xfrm>
          <a:custGeom>
            <a:avLst/>
            <a:gdLst/>
            <a:ahLst/>
            <a:cxnLst/>
            <a:rect l="l" t="t" r="r" b="b"/>
            <a:pathLst>
              <a:path w="1647934" h="3114652">
                <a:moveTo>
                  <a:pt x="0" y="0"/>
                </a:moveTo>
                <a:lnTo>
                  <a:pt x="1647934" y="0"/>
                </a:lnTo>
                <a:lnTo>
                  <a:pt x="1647934" y="3114652"/>
                </a:lnTo>
                <a:lnTo>
                  <a:pt x="0" y="3114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sz="2700"/>
          </a:p>
        </p:txBody>
      </p:sp>
      <p:sp>
        <p:nvSpPr>
          <p:cNvPr id="27" name="Freeform 9">
            <a:extLst>
              <a:ext uri="{FF2B5EF4-FFF2-40B4-BE49-F238E27FC236}">
                <a16:creationId xmlns:a16="http://schemas.microsoft.com/office/drawing/2014/main" id="{35DE9404-5B6E-5695-B0EA-DD2073909CC3}"/>
              </a:ext>
            </a:extLst>
          </p:cNvPr>
          <p:cNvSpPr/>
          <p:nvPr/>
        </p:nvSpPr>
        <p:spPr>
          <a:xfrm rot="5568129">
            <a:off x="4956728" y="6511325"/>
            <a:ext cx="1367370" cy="2832396"/>
          </a:xfrm>
          <a:custGeom>
            <a:avLst/>
            <a:gdLst/>
            <a:ahLst/>
            <a:cxnLst/>
            <a:rect l="l" t="t" r="r" b="b"/>
            <a:pathLst>
              <a:path w="1647934" h="3114652">
                <a:moveTo>
                  <a:pt x="0" y="0"/>
                </a:moveTo>
                <a:lnTo>
                  <a:pt x="1647934" y="0"/>
                </a:lnTo>
                <a:lnTo>
                  <a:pt x="1647934" y="3114652"/>
                </a:lnTo>
                <a:lnTo>
                  <a:pt x="0" y="3114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sz="2700"/>
          </a:p>
        </p:txBody>
      </p:sp>
      <p:sp>
        <p:nvSpPr>
          <p:cNvPr id="14" name="Freeform 8">
            <a:extLst>
              <a:ext uri="{FF2B5EF4-FFF2-40B4-BE49-F238E27FC236}">
                <a16:creationId xmlns:a16="http://schemas.microsoft.com/office/drawing/2014/main" id="{AF520861-DBF4-42BD-B485-70676958029B}"/>
              </a:ext>
            </a:extLst>
          </p:cNvPr>
          <p:cNvSpPr/>
          <p:nvPr/>
        </p:nvSpPr>
        <p:spPr>
          <a:xfrm rot="19164135">
            <a:off x="860200" y="140334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AutoShape 2">
            <a:extLst>
              <a:ext uri="{FF2B5EF4-FFF2-40B4-BE49-F238E27FC236}">
                <a16:creationId xmlns:a16="http://schemas.microsoft.com/office/drawing/2014/main" id="{84839D63-DF47-4D3A-8E5E-4B59EDECBDEC}"/>
              </a:ext>
            </a:extLst>
          </p:cNvPr>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19" name="AutoShape 3">
            <a:extLst>
              <a:ext uri="{FF2B5EF4-FFF2-40B4-BE49-F238E27FC236}">
                <a16:creationId xmlns:a16="http://schemas.microsoft.com/office/drawing/2014/main" id="{D8F49AAC-9DE8-42E9-A37E-930219D82D87}"/>
              </a:ext>
            </a:extLst>
          </p:cNvPr>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20" name="AutoShape 4">
            <a:extLst>
              <a:ext uri="{FF2B5EF4-FFF2-40B4-BE49-F238E27FC236}">
                <a16:creationId xmlns:a16="http://schemas.microsoft.com/office/drawing/2014/main" id="{20400673-AF28-4ED8-AD7B-27B4B7EE118D}"/>
              </a:ext>
            </a:extLst>
          </p:cNvPr>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21" name="AutoShape 12">
            <a:extLst>
              <a:ext uri="{FF2B5EF4-FFF2-40B4-BE49-F238E27FC236}">
                <a16:creationId xmlns:a16="http://schemas.microsoft.com/office/drawing/2014/main" id="{0AA2381B-28EB-40FB-9A0D-270D265C484A}"/>
              </a:ext>
            </a:extLst>
          </p:cNvPr>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4" name="Freeform 8">
            <a:extLst>
              <a:ext uri="{FF2B5EF4-FFF2-40B4-BE49-F238E27FC236}">
                <a16:creationId xmlns:a16="http://schemas.microsoft.com/office/drawing/2014/main" id="{94276164-47D8-403A-B0AC-B17386E27C26}"/>
              </a:ext>
            </a:extLst>
          </p:cNvPr>
          <p:cNvSpPr/>
          <p:nvPr/>
        </p:nvSpPr>
        <p:spPr>
          <a:xfrm rot="2435865" flipH="1">
            <a:off x="14237245" y="1399188"/>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群組 5">
            <a:extLst>
              <a:ext uri="{FF2B5EF4-FFF2-40B4-BE49-F238E27FC236}">
                <a16:creationId xmlns:a16="http://schemas.microsoft.com/office/drawing/2014/main" id="{8408B189-966F-4AF3-A54C-358A1544327A}"/>
              </a:ext>
            </a:extLst>
          </p:cNvPr>
          <p:cNvGrpSpPr/>
          <p:nvPr/>
        </p:nvGrpSpPr>
        <p:grpSpPr>
          <a:xfrm>
            <a:off x="12356192" y="3045821"/>
            <a:ext cx="2935334" cy="5544972"/>
            <a:chOff x="12356192" y="3045821"/>
            <a:chExt cx="2935334" cy="5544972"/>
          </a:xfrm>
        </p:grpSpPr>
        <p:sp>
          <p:nvSpPr>
            <p:cNvPr id="22" name="矩形: 圓角 21">
              <a:extLst>
                <a:ext uri="{FF2B5EF4-FFF2-40B4-BE49-F238E27FC236}">
                  <a16:creationId xmlns:a16="http://schemas.microsoft.com/office/drawing/2014/main" id="{1094D873-A84A-6C12-D05D-5B0B1683B423}"/>
                </a:ext>
              </a:extLst>
            </p:cNvPr>
            <p:cNvSpPr/>
            <p:nvPr/>
          </p:nvSpPr>
          <p:spPr>
            <a:xfrm>
              <a:off x="12356192" y="3045821"/>
              <a:ext cx="2935334" cy="5544972"/>
            </a:xfrm>
            <a:prstGeom prst="roundRect">
              <a:avLst/>
            </a:prstGeom>
            <a:solidFill>
              <a:srgbClr val="A84B2D"/>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700" dirty="0"/>
            </a:p>
          </p:txBody>
        </p:sp>
        <p:pic>
          <p:nvPicPr>
            <p:cNvPr id="18" name="圖片 17" descr="一張含有 Rectangle, 螢幕擷取畫面, 設計 的圖片&#10;&#10;自動產生的描述">
              <a:extLst>
                <a:ext uri="{FF2B5EF4-FFF2-40B4-BE49-F238E27FC236}">
                  <a16:creationId xmlns:a16="http://schemas.microsoft.com/office/drawing/2014/main" id="{0968B4C3-BE3A-7C19-DF5B-8B05B7BF3E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61026" y="3578474"/>
              <a:ext cx="2104005" cy="2104005"/>
            </a:xfrm>
            <a:prstGeom prst="rect">
              <a:avLst/>
            </a:prstGeom>
            <a:solidFill>
              <a:srgbClr val="A84B2D"/>
            </a:solidFill>
          </p:spPr>
        </p:pic>
        <p:pic>
          <p:nvPicPr>
            <p:cNvPr id="28" name="圖片 27" descr="一張含有 圖形, 字型, 螢幕擷取畫面, 文字 的圖片&#10;&#10;自動產生的描述">
              <a:extLst>
                <a:ext uri="{FF2B5EF4-FFF2-40B4-BE49-F238E27FC236}">
                  <a16:creationId xmlns:a16="http://schemas.microsoft.com/office/drawing/2014/main" id="{6B49153E-A6E7-4E40-B95F-3B82C71E4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26618" y="5783822"/>
              <a:ext cx="2394482" cy="2394482"/>
            </a:xfrm>
            <a:prstGeom prst="rect">
              <a:avLst/>
            </a:prstGeom>
          </p:spPr>
        </p:pic>
      </p:grpSp>
      <p:grpSp>
        <p:nvGrpSpPr>
          <p:cNvPr id="7" name="群組 6">
            <a:extLst>
              <a:ext uri="{FF2B5EF4-FFF2-40B4-BE49-F238E27FC236}">
                <a16:creationId xmlns:a16="http://schemas.microsoft.com/office/drawing/2014/main" id="{5CA495B3-C2ED-4285-B07B-22E0BE43F173}"/>
              </a:ext>
            </a:extLst>
          </p:cNvPr>
          <p:cNvGrpSpPr/>
          <p:nvPr/>
        </p:nvGrpSpPr>
        <p:grpSpPr>
          <a:xfrm>
            <a:off x="7190487" y="6005492"/>
            <a:ext cx="3125514" cy="3125514"/>
            <a:chOff x="7190487" y="6005492"/>
            <a:chExt cx="3125514" cy="3125514"/>
          </a:xfrm>
        </p:grpSpPr>
        <p:sp>
          <p:nvSpPr>
            <p:cNvPr id="4" name="橢圓 3">
              <a:extLst>
                <a:ext uri="{FF2B5EF4-FFF2-40B4-BE49-F238E27FC236}">
                  <a16:creationId xmlns:a16="http://schemas.microsoft.com/office/drawing/2014/main" id="{D0EA07BC-F94C-4D5D-A90A-C19E087B3F3D}"/>
                </a:ext>
              </a:extLst>
            </p:cNvPr>
            <p:cNvSpPr/>
            <p:nvPr/>
          </p:nvSpPr>
          <p:spPr>
            <a:xfrm>
              <a:off x="7190487" y="6005492"/>
              <a:ext cx="3125514" cy="3125514"/>
            </a:xfrm>
            <a:prstGeom prst="ellipse">
              <a:avLst/>
            </a:prstGeom>
            <a:solidFill>
              <a:srgbClr val="A84B2D"/>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9" name="圖片 28">
              <a:extLst>
                <a:ext uri="{FF2B5EF4-FFF2-40B4-BE49-F238E27FC236}">
                  <a16:creationId xmlns:a16="http://schemas.microsoft.com/office/drawing/2014/main" id="{F5E120AC-DD68-4F9B-A4AB-89665F7F6B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53538" y="6465212"/>
              <a:ext cx="2282004" cy="2282004"/>
            </a:xfrm>
            <a:prstGeom prst="rect">
              <a:avLst/>
            </a:prstGeom>
          </p:spPr>
        </p:pic>
      </p:grpSp>
      <p:grpSp>
        <p:nvGrpSpPr>
          <p:cNvPr id="30" name="群組 29">
            <a:extLst>
              <a:ext uri="{FF2B5EF4-FFF2-40B4-BE49-F238E27FC236}">
                <a16:creationId xmlns:a16="http://schemas.microsoft.com/office/drawing/2014/main" id="{90549031-F033-40CB-B56E-64DFE263A032}"/>
              </a:ext>
            </a:extLst>
          </p:cNvPr>
          <p:cNvGrpSpPr/>
          <p:nvPr/>
        </p:nvGrpSpPr>
        <p:grpSpPr>
          <a:xfrm>
            <a:off x="4763140" y="1143037"/>
            <a:ext cx="8755865" cy="1219200"/>
            <a:chOff x="7239000" y="1028700"/>
            <a:chExt cx="7496172" cy="1219200"/>
          </a:xfrm>
        </p:grpSpPr>
        <p:sp>
          <p:nvSpPr>
            <p:cNvPr id="31" name="矩形: 圓角 30">
              <a:extLst>
                <a:ext uri="{FF2B5EF4-FFF2-40B4-BE49-F238E27FC236}">
                  <a16:creationId xmlns:a16="http://schemas.microsoft.com/office/drawing/2014/main" id="{BD91913F-45A7-456D-AEE7-5926F7EB7776}"/>
                </a:ext>
              </a:extLst>
            </p:cNvPr>
            <p:cNvSpPr/>
            <p:nvPr/>
          </p:nvSpPr>
          <p:spPr>
            <a:xfrm>
              <a:off x="7239000" y="1104720"/>
              <a:ext cx="7496172" cy="11431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矩形 31">
              <a:extLst>
                <a:ext uri="{FF2B5EF4-FFF2-40B4-BE49-F238E27FC236}">
                  <a16:creationId xmlns:a16="http://schemas.microsoft.com/office/drawing/2014/main" id="{CAF63229-C9F3-47BA-9DF5-ABA6C5CDCEB6}"/>
                </a:ext>
              </a:extLst>
            </p:cNvPr>
            <p:cNvSpPr/>
            <p:nvPr/>
          </p:nvSpPr>
          <p:spPr>
            <a:xfrm>
              <a:off x="7419972" y="1028700"/>
              <a:ext cx="7315200" cy="1200329"/>
            </a:xfrm>
            <a:prstGeom prst="rect">
              <a:avLst/>
            </a:prstGeom>
          </p:spPr>
          <p:txBody>
            <a:bodyPr wrap="square">
              <a:spAutoFit/>
            </a:bodyPr>
            <a:lstStyle/>
            <a:p>
              <a:pPr algn="ctr"/>
              <a:r>
                <a:rPr lang="zh-TW" altLang="en-US" sz="7200" dirty="0">
                  <a:solidFill>
                    <a:srgbClr val="A84B2D"/>
                  </a:solidFill>
                  <a:latin typeface="漢儀新蒂蠟筆體" panose="02000500000000000000" pitchFamily="2" charset="-120"/>
                  <a:ea typeface="漢儀新蒂蠟筆體" panose="02000500000000000000" pitchFamily="2" charset="-120"/>
                </a:rPr>
                <a:t>黃薪橙最厲害</a:t>
              </a:r>
            </a:p>
          </p:txBody>
        </p:sp>
      </p:grpSp>
      <p:pic>
        <p:nvPicPr>
          <p:cNvPr id="33" name="圖片 32">
            <a:extLst>
              <a:ext uri="{FF2B5EF4-FFF2-40B4-BE49-F238E27FC236}">
                <a16:creationId xmlns:a16="http://schemas.microsoft.com/office/drawing/2014/main" id="{EF80E55C-9DE5-4FCF-89D8-394BEAB3481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2998653171"/>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10" name="圖片 9" descr="一張含有 文字, 螢幕擷取畫面, 軟體, 多媒體軟體 的圖片&#10;&#10;自動產生的描述">
            <a:extLst>
              <a:ext uri="{FF2B5EF4-FFF2-40B4-BE49-F238E27FC236}">
                <a16:creationId xmlns:a16="http://schemas.microsoft.com/office/drawing/2014/main" id="{EA1368B5-6E61-4F6C-B53C-C85BF04DB5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832" y="2096356"/>
            <a:ext cx="12584336" cy="7409594"/>
          </a:xfrm>
          <a:prstGeom prst="rect">
            <a:avLst/>
          </a:prstGeom>
        </p:spPr>
      </p:pic>
      <p:sp>
        <p:nvSpPr>
          <p:cNvPr id="19" name="AutoShape 3">
            <a:extLst>
              <a:ext uri="{FF2B5EF4-FFF2-40B4-BE49-F238E27FC236}">
                <a16:creationId xmlns:a16="http://schemas.microsoft.com/office/drawing/2014/main" id="{D8F49AAC-9DE8-42E9-A37E-930219D82D87}"/>
              </a:ext>
            </a:extLst>
          </p:cNvPr>
          <p:cNvSpPr/>
          <p:nvPr/>
        </p:nvSpPr>
        <p:spPr>
          <a:xfrm>
            <a:off x="1047750" y="723900"/>
            <a:ext cx="16199823" cy="0"/>
          </a:xfrm>
          <a:prstGeom prst="line">
            <a:avLst/>
          </a:prstGeom>
          <a:ln w="38100" cap="flat">
            <a:solidFill>
              <a:srgbClr val="1E1E1E"/>
            </a:solidFill>
            <a:prstDash val="solid"/>
            <a:headEnd type="none" w="sm" len="sm"/>
            <a:tailEnd type="none" w="sm" len="sm"/>
          </a:ln>
        </p:spPr>
      </p:sp>
      <p:sp>
        <p:nvSpPr>
          <p:cNvPr id="20" name="AutoShape 4">
            <a:extLst>
              <a:ext uri="{FF2B5EF4-FFF2-40B4-BE49-F238E27FC236}">
                <a16:creationId xmlns:a16="http://schemas.microsoft.com/office/drawing/2014/main" id="{20400673-AF28-4ED8-AD7B-27B4B7EE118D}"/>
              </a:ext>
            </a:extLst>
          </p:cNvPr>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21" name="AutoShape 12">
            <a:extLst>
              <a:ext uri="{FF2B5EF4-FFF2-40B4-BE49-F238E27FC236}">
                <a16:creationId xmlns:a16="http://schemas.microsoft.com/office/drawing/2014/main" id="{0AA2381B-28EB-40FB-9A0D-270D265C484A}"/>
              </a:ext>
            </a:extLst>
          </p:cNvPr>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8" name="Freeform 8">
            <a:extLst>
              <a:ext uri="{FF2B5EF4-FFF2-40B4-BE49-F238E27FC236}">
                <a16:creationId xmlns:a16="http://schemas.microsoft.com/office/drawing/2014/main" id="{9C3E0566-95FA-4D3B-84C5-C19A06ED0F1F}"/>
              </a:ext>
            </a:extLst>
          </p:cNvPr>
          <p:cNvSpPr/>
          <p:nvPr/>
        </p:nvSpPr>
        <p:spPr>
          <a:xfrm rot="19164135">
            <a:off x="860200" y="140334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8">
            <a:extLst>
              <a:ext uri="{FF2B5EF4-FFF2-40B4-BE49-F238E27FC236}">
                <a16:creationId xmlns:a16="http://schemas.microsoft.com/office/drawing/2014/main" id="{91655397-10CA-47A4-A406-A55FEF8ABABC}"/>
              </a:ext>
            </a:extLst>
          </p:cNvPr>
          <p:cNvSpPr/>
          <p:nvPr/>
        </p:nvSpPr>
        <p:spPr>
          <a:xfrm rot="2435865" flipH="1">
            <a:off x="14237245" y="1399188"/>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1" name="圖片 10">
            <a:extLst>
              <a:ext uri="{FF2B5EF4-FFF2-40B4-BE49-F238E27FC236}">
                <a16:creationId xmlns:a16="http://schemas.microsoft.com/office/drawing/2014/main" id="{5E36E0F9-2EF2-439B-83E7-BBB3785CD778}"/>
              </a:ext>
            </a:extLst>
          </p:cNvPr>
          <p:cNvPicPr>
            <a:picLocks noChangeAspect="1"/>
          </p:cNvPicPr>
          <p:nvPr/>
        </p:nvPicPr>
        <p:blipFill>
          <a:blip r:embed="rId5"/>
          <a:stretch>
            <a:fillRect/>
          </a:stretch>
        </p:blipFill>
        <p:spPr>
          <a:xfrm>
            <a:off x="6096000" y="5563451"/>
            <a:ext cx="10563300" cy="4299557"/>
          </a:xfrm>
          <a:prstGeom prst="rect">
            <a:avLst/>
          </a:prstGeom>
          <a:ln>
            <a:solidFill>
              <a:schemeClr val="tx1"/>
            </a:solidFill>
          </a:ln>
        </p:spPr>
      </p:pic>
      <p:pic>
        <p:nvPicPr>
          <p:cNvPr id="13" name="圖片 12">
            <a:extLst>
              <a:ext uri="{FF2B5EF4-FFF2-40B4-BE49-F238E27FC236}">
                <a16:creationId xmlns:a16="http://schemas.microsoft.com/office/drawing/2014/main" id="{9ED5650B-7A7F-47CE-96A1-9C597B21DCB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26928335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3" name="群組 2">
            <a:extLst>
              <a:ext uri="{FF2B5EF4-FFF2-40B4-BE49-F238E27FC236}">
                <a16:creationId xmlns:a16="http://schemas.microsoft.com/office/drawing/2014/main" id="{AD2BAAC8-9408-4B3C-8305-2AB8F4ADCCFA}"/>
              </a:ext>
            </a:extLst>
          </p:cNvPr>
          <p:cNvGrpSpPr/>
          <p:nvPr/>
        </p:nvGrpSpPr>
        <p:grpSpPr>
          <a:xfrm>
            <a:off x="2849907" y="3010486"/>
            <a:ext cx="3538121" cy="3538121"/>
            <a:chOff x="3162639" y="1907980"/>
            <a:chExt cx="3964543" cy="3964543"/>
          </a:xfrm>
        </p:grpSpPr>
        <p:sp>
          <p:nvSpPr>
            <p:cNvPr id="2" name="橢圓 1">
              <a:extLst>
                <a:ext uri="{FF2B5EF4-FFF2-40B4-BE49-F238E27FC236}">
                  <a16:creationId xmlns:a16="http://schemas.microsoft.com/office/drawing/2014/main" id="{4CF3EEA1-6169-4AC0-94CB-E9D08807312E}"/>
                </a:ext>
              </a:extLst>
            </p:cNvPr>
            <p:cNvSpPr/>
            <p:nvPr/>
          </p:nvSpPr>
          <p:spPr>
            <a:xfrm>
              <a:off x="3162639" y="1907980"/>
              <a:ext cx="3964543" cy="3964543"/>
            </a:xfrm>
            <a:prstGeom prst="ellipse">
              <a:avLst/>
            </a:prstGeom>
            <a:solidFill>
              <a:srgbClr val="A84B2D"/>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9" name="圖片 8">
              <a:extLst>
                <a:ext uri="{FF2B5EF4-FFF2-40B4-BE49-F238E27FC236}">
                  <a16:creationId xmlns:a16="http://schemas.microsoft.com/office/drawing/2014/main" id="{13FC34B3-41A9-746C-B089-EEBC668FD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8221" y="2222241"/>
              <a:ext cx="2921259" cy="2921259"/>
            </a:xfrm>
            <a:prstGeom prst="rect">
              <a:avLst/>
            </a:prstGeom>
          </p:spPr>
        </p:pic>
      </p:grpSp>
      <p:sp>
        <p:nvSpPr>
          <p:cNvPr id="25" name="Freeform 9">
            <a:extLst>
              <a:ext uri="{FF2B5EF4-FFF2-40B4-BE49-F238E27FC236}">
                <a16:creationId xmlns:a16="http://schemas.microsoft.com/office/drawing/2014/main" id="{5A1E13C0-3FAB-558B-D2EA-A4D218882C8A}"/>
              </a:ext>
            </a:extLst>
          </p:cNvPr>
          <p:cNvSpPr/>
          <p:nvPr/>
        </p:nvSpPr>
        <p:spPr>
          <a:xfrm rot="1796129">
            <a:off x="10660476" y="7311539"/>
            <a:ext cx="1162359" cy="1644503"/>
          </a:xfrm>
          <a:custGeom>
            <a:avLst/>
            <a:gdLst/>
            <a:ahLst/>
            <a:cxnLst/>
            <a:rect l="l" t="t" r="r" b="b"/>
            <a:pathLst>
              <a:path w="1647934" h="3114652">
                <a:moveTo>
                  <a:pt x="0" y="0"/>
                </a:moveTo>
                <a:lnTo>
                  <a:pt x="1647934" y="0"/>
                </a:lnTo>
                <a:lnTo>
                  <a:pt x="1647934" y="3114652"/>
                </a:lnTo>
                <a:lnTo>
                  <a:pt x="0" y="3114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sz="2700"/>
          </a:p>
        </p:txBody>
      </p:sp>
      <p:sp>
        <p:nvSpPr>
          <p:cNvPr id="26" name="Freeform 9">
            <a:extLst>
              <a:ext uri="{FF2B5EF4-FFF2-40B4-BE49-F238E27FC236}">
                <a16:creationId xmlns:a16="http://schemas.microsoft.com/office/drawing/2014/main" id="{00EB416A-2CE9-EC21-98DC-302A09A9AA1B}"/>
              </a:ext>
            </a:extLst>
          </p:cNvPr>
          <p:cNvSpPr/>
          <p:nvPr/>
        </p:nvSpPr>
        <p:spPr>
          <a:xfrm rot="14646671">
            <a:off x="8347806" y="2162114"/>
            <a:ext cx="1897332" cy="3588032"/>
          </a:xfrm>
          <a:custGeom>
            <a:avLst/>
            <a:gdLst/>
            <a:ahLst/>
            <a:cxnLst/>
            <a:rect l="l" t="t" r="r" b="b"/>
            <a:pathLst>
              <a:path w="1647934" h="3114652">
                <a:moveTo>
                  <a:pt x="0" y="0"/>
                </a:moveTo>
                <a:lnTo>
                  <a:pt x="1647934" y="0"/>
                </a:lnTo>
                <a:lnTo>
                  <a:pt x="1647934" y="3114652"/>
                </a:lnTo>
                <a:lnTo>
                  <a:pt x="0" y="3114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sz="2700"/>
          </a:p>
        </p:txBody>
      </p:sp>
      <p:sp>
        <p:nvSpPr>
          <p:cNvPr id="27" name="Freeform 9">
            <a:extLst>
              <a:ext uri="{FF2B5EF4-FFF2-40B4-BE49-F238E27FC236}">
                <a16:creationId xmlns:a16="http://schemas.microsoft.com/office/drawing/2014/main" id="{35DE9404-5B6E-5695-B0EA-DD2073909CC3}"/>
              </a:ext>
            </a:extLst>
          </p:cNvPr>
          <p:cNvSpPr/>
          <p:nvPr/>
        </p:nvSpPr>
        <p:spPr>
          <a:xfrm rot="5568129">
            <a:off x="4956728" y="6511325"/>
            <a:ext cx="1367370" cy="2832396"/>
          </a:xfrm>
          <a:custGeom>
            <a:avLst/>
            <a:gdLst/>
            <a:ahLst/>
            <a:cxnLst/>
            <a:rect l="l" t="t" r="r" b="b"/>
            <a:pathLst>
              <a:path w="1647934" h="3114652">
                <a:moveTo>
                  <a:pt x="0" y="0"/>
                </a:moveTo>
                <a:lnTo>
                  <a:pt x="1647934" y="0"/>
                </a:lnTo>
                <a:lnTo>
                  <a:pt x="1647934" y="3114652"/>
                </a:lnTo>
                <a:lnTo>
                  <a:pt x="0" y="31146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TW" altLang="en-US" sz="2700"/>
          </a:p>
        </p:txBody>
      </p:sp>
      <p:sp>
        <p:nvSpPr>
          <p:cNvPr id="14" name="Freeform 8">
            <a:extLst>
              <a:ext uri="{FF2B5EF4-FFF2-40B4-BE49-F238E27FC236}">
                <a16:creationId xmlns:a16="http://schemas.microsoft.com/office/drawing/2014/main" id="{AF520861-DBF4-42BD-B485-70676958029B}"/>
              </a:ext>
            </a:extLst>
          </p:cNvPr>
          <p:cNvSpPr/>
          <p:nvPr/>
        </p:nvSpPr>
        <p:spPr>
          <a:xfrm rot="19164135">
            <a:off x="860200" y="140334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AutoShape 2">
            <a:extLst>
              <a:ext uri="{FF2B5EF4-FFF2-40B4-BE49-F238E27FC236}">
                <a16:creationId xmlns:a16="http://schemas.microsoft.com/office/drawing/2014/main" id="{84839D63-DF47-4D3A-8E5E-4B59EDECBDEC}"/>
              </a:ext>
            </a:extLst>
          </p:cNvPr>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19" name="AutoShape 3">
            <a:extLst>
              <a:ext uri="{FF2B5EF4-FFF2-40B4-BE49-F238E27FC236}">
                <a16:creationId xmlns:a16="http://schemas.microsoft.com/office/drawing/2014/main" id="{D8F49AAC-9DE8-42E9-A37E-930219D82D87}"/>
              </a:ext>
            </a:extLst>
          </p:cNvPr>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20" name="AutoShape 4">
            <a:extLst>
              <a:ext uri="{FF2B5EF4-FFF2-40B4-BE49-F238E27FC236}">
                <a16:creationId xmlns:a16="http://schemas.microsoft.com/office/drawing/2014/main" id="{20400673-AF28-4ED8-AD7B-27B4B7EE118D}"/>
              </a:ext>
            </a:extLst>
          </p:cNvPr>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21" name="AutoShape 12">
            <a:extLst>
              <a:ext uri="{FF2B5EF4-FFF2-40B4-BE49-F238E27FC236}">
                <a16:creationId xmlns:a16="http://schemas.microsoft.com/office/drawing/2014/main" id="{0AA2381B-28EB-40FB-9A0D-270D265C484A}"/>
              </a:ext>
            </a:extLst>
          </p:cNvPr>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4" name="Freeform 8">
            <a:extLst>
              <a:ext uri="{FF2B5EF4-FFF2-40B4-BE49-F238E27FC236}">
                <a16:creationId xmlns:a16="http://schemas.microsoft.com/office/drawing/2014/main" id="{94276164-47D8-403A-B0AC-B17386E27C26}"/>
              </a:ext>
            </a:extLst>
          </p:cNvPr>
          <p:cNvSpPr/>
          <p:nvPr/>
        </p:nvSpPr>
        <p:spPr>
          <a:xfrm rot="2435865" flipH="1">
            <a:off x="14237245" y="1399188"/>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群組 5">
            <a:extLst>
              <a:ext uri="{FF2B5EF4-FFF2-40B4-BE49-F238E27FC236}">
                <a16:creationId xmlns:a16="http://schemas.microsoft.com/office/drawing/2014/main" id="{8408B189-966F-4AF3-A54C-358A1544327A}"/>
              </a:ext>
            </a:extLst>
          </p:cNvPr>
          <p:cNvGrpSpPr/>
          <p:nvPr/>
        </p:nvGrpSpPr>
        <p:grpSpPr>
          <a:xfrm>
            <a:off x="12356192" y="3045821"/>
            <a:ext cx="2935334" cy="5544972"/>
            <a:chOff x="12356192" y="3045821"/>
            <a:chExt cx="2935334" cy="5544972"/>
          </a:xfrm>
        </p:grpSpPr>
        <p:sp>
          <p:nvSpPr>
            <p:cNvPr id="22" name="矩形: 圓角 21">
              <a:extLst>
                <a:ext uri="{FF2B5EF4-FFF2-40B4-BE49-F238E27FC236}">
                  <a16:creationId xmlns:a16="http://schemas.microsoft.com/office/drawing/2014/main" id="{1094D873-A84A-6C12-D05D-5B0B1683B423}"/>
                </a:ext>
              </a:extLst>
            </p:cNvPr>
            <p:cNvSpPr/>
            <p:nvPr/>
          </p:nvSpPr>
          <p:spPr>
            <a:xfrm>
              <a:off x="12356192" y="3045821"/>
              <a:ext cx="2935334" cy="5544972"/>
            </a:xfrm>
            <a:prstGeom prst="roundRect">
              <a:avLst/>
            </a:prstGeom>
            <a:solidFill>
              <a:srgbClr val="A84B2D"/>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2700" dirty="0"/>
            </a:p>
          </p:txBody>
        </p:sp>
        <p:pic>
          <p:nvPicPr>
            <p:cNvPr id="18" name="圖片 17" descr="一張含有 Rectangle, 螢幕擷取畫面, 設計 的圖片&#10;&#10;自動產生的描述">
              <a:extLst>
                <a:ext uri="{FF2B5EF4-FFF2-40B4-BE49-F238E27FC236}">
                  <a16:creationId xmlns:a16="http://schemas.microsoft.com/office/drawing/2014/main" id="{0968B4C3-BE3A-7C19-DF5B-8B05B7BF3E5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761026" y="3578474"/>
              <a:ext cx="2104005" cy="2104005"/>
            </a:xfrm>
            <a:prstGeom prst="rect">
              <a:avLst/>
            </a:prstGeom>
            <a:solidFill>
              <a:srgbClr val="A84B2D"/>
            </a:solidFill>
          </p:spPr>
        </p:pic>
        <p:pic>
          <p:nvPicPr>
            <p:cNvPr id="28" name="圖片 27" descr="一張含有 圖形, 字型, 螢幕擷取畫面, 文字 的圖片&#10;&#10;自動產生的描述">
              <a:extLst>
                <a:ext uri="{FF2B5EF4-FFF2-40B4-BE49-F238E27FC236}">
                  <a16:creationId xmlns:a16="http://schemas.microsoft.com/office/drawing/2014/main" id="{6B49153E-A6E7-4E40-B95F-3B82C71E48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26618" y="5783822"/>
              <a:ext cx="2394482" cy="2394482"/>
            </a:xfrm>
            <a:prstGeom prst="rect">
              <a:avLst/>
            </a:prstGeom>
          </p:spPr>
        </p:pic>
      </p:grpSp>
      <p:grpSp>
        <p:nvGrpSpPr>
          <p:cNvPr id="30" name="群組 29">
            <a:extLst>
              <a:ext uri="{FF2B5EF4-FFF2-40B4-BE49-F238E27FC236}">
                <a16:creationId xmlns:a16="http://schemas.microsoft.com/office/drawing/2014/main" id="{90549031-F033-40CB-B56E-64DFE263A032}"/>
              </a:ext>
            </a:extLst>
          </p:cNvPr>
          <p:cNvGrpSpPr/>
          <p:nvPr/>
        </p:nvGrpSpPr>
        <p:grpSpPr>
          <a:xfrm>
            <a:off x="4763140" y="1143037"/>
            <a:ext cx="8755865" cy="1219200"/>
            <a:chOff x="7239000" y="1028700"/>
            <a:chExt cx="7496172" cy="1219200"/>
          </a:xfrm>
        </p:grpSpPr>
        <p:sp>
          <p:nvSpPr>
            <p:cNvPr id="31" name="矩形: 圓角 30">
              <a:extLst>
                <a:ext uri="{FF2B5EF4-FFF2-40B4-BE49-F238E27FC236}">
                  <a16:creationId xmlns:a16="http://schemas.microsoft.com/office/drawing/2014/main" id="{BD91913F-45A7-456D-AEE7-5926F7EB7776}"/>
                </a:ext>
              </a:extLst>
            </p:cNvPr>
            <p:cNvSpPr/>
            <p:nvPr/>
          </p:nvSpPr>
          <p:spPr>
            <a:xfrm>
              <a:off x="7239000" y="1104720"/>
              <a:ext cx="7496172" cy="11431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矩形 31">
              <a:extLst>
                <a:ext uri="{FF2B5EF4-FFF2-40B4-BE49-F238E27FC236}">
                  <a16:creationId xmlns:a16="http://schemas.microsoft.com/office/drawing/2014/main" id="{CAF63229-C9F3-47BA-9DF5-ABA6C5CDCEB6}"/>
                </a:ext>
              </a:extLst>
            </p:cNvPr>
            <p:cNvSpPr/>
            <p:nvPr/>
          </p:nvSpPr>
          <p:spPr>
            <a:xfrm>
              <a:off x="7419972" y="1028700"/>
              <a:ext cx="7315200" cy="1200329"/>
            </a:xfrm>
            <a:prstGeom prst="rect">
              <a:avLst/>
            </a:prstGeom>
          </p:spPr>
          <p:txBody>
            <a:bodyPr wrap="square">
              <a:spAutoFit/>
            </a:bodyPr>
            <a:lstStyle/>
            <a:p>
              <a:pPr algn="ctr"/>
              <a:r>
                <a:rPr lang="zh-TW" altLang="en-US" sz="7200" dirty="0">
                  <a:solidFill>
                    <a:srgbClr val="A84B2D"/>
                  </a:solidFill>
                  <a:latin typeface="漢儀新蒂蠟筆體" panose="02000500000000000000" pitchFamily="2" charset="-120"/>
                  <a:ea typeface="漢儀新蒂蠟筆體" panose="02000500000000000000" pitchFamily="2" charset="-120"/>
                </a:rPr>
                <a:t>黃薪橙最厲害</a:t>
              </a:r>
            </a:p>
          </p:txBody>
        </p:sp>
      </p:grpSp>
      <p:grpSp>
        <p:nvGrpSpPr>
          <p:cNvPr id="10" name="群組 9">
            <a:extLst>
              <a:ext uri="{FF2B5EF4-FFF2-40B4-BE49-F238E27FC236}">
                <a16:creationId xmlns:a16="http://schemas.microsoft.com/office/drawing/2014/main" id="{AAD090B8-F637-4952-A02E-28648B19A6A5}"/>
              </a:ext>
            </a:extLst>
          </p:cNvPr>
          <p:cNvGrpSpPr/>
          <p:nvPr/>
        </p:nvGrpSpPr>
        <p:grpSpPr>
          <a:xfrm>
            <a:off x="7190487" y="6005492"/>
            <a:ext cx="3125514" cy="3125514"/>
            <a:chOff x="7190487" y="6005492"/>
            <a:chExt cx="3125514" cy="3125514"/>
          </a:xfrm>
        </p:grpSpPr>
        <p:sp>
          <p:nvSpPr>
            <p:cNvPr id="4" name="橢圓 3">
              <a:extLst>
                <a:ext uri="{FF2B5EF4-FFF2-40B4-BE49-F238E27FC236}">
                  <a16:creationId xmlns:a16="http://schemas.microsoft.com/office/drawing/2014/main" id="{D0EA07BC-F94C-4D5D-A90A-C19E087B3F3D}"/>
                </a:ext>
              </a:extLst>
            </p:cNvPr>
            <p:cNvSpPr/>
            <p:nvPr/>
          </p:nvSpPr>
          <p:spPr>
            <a:xfrm>
              <a:off x="7190487" y="6005492"/>
              <a:ext cx="3125514" cy="3125514"/>
            </a:xfrm>
            <a:prstGeom prst="ellipse">
              <a:avLst/>
            </a:prstGeom>
            <a:solidFill>
              <a:srgbClr val="A84B2D"/>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DD89A6D3-966D-4E09-8BB9-106D454A0D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0898" y="6443864"/>
              <a:ext cx="2286340" cy="2286340"/>
            </a:xfrm>
            <a:prstGeom prst="rect">
              <a:avLst/>
            </a:prstGeom>
          </p:spPr>
        </p:pic>
      </p:grpSp>
      <p:pic>
        <p:nvPicPr>
          <p:cNvPr id="34" name="圖片 33">
            <a:extLst>
              <a:ext uri="{FF2B5EF4-FFF2-40B4-BE49-F238E27FC236}">
                <a16:creationId xmlns:a16="http://schemas.microsoft.com/office/drawing/2014/main" id="{8FEABB06-FB8B-4B4B-B9A2-B0F2A20F54F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03643888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19" name="AutoShape 3">
            <a:extLst>
              <a:ext uri="{FF2B5EF4-FFF2-40B4-BE49-F238E27FC236}">
                <a16:creationId xmlns:a16="http://schemas.microsoft.com/office/drawing/2014/main" id="{D8F49AAC-9DE8-42E9-A37E-930219D82D87}"/>
              </a:ext>
            </a:extLst>
          </p:cNvPr>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20" name="AutoShape 4">
            <a:extLst>
              <a:ext uri="{FF2B5EF4-FFF2-40B4-BE49-F238E27FC236}">
                <a16:creationId xmlns:a16="http://schemas.microsoft.com/office/drawing/2014/main" id="{20400673-AF28-4ED8-AD7B-27B4B7EE118D}"/>
              </a:ext>
            </a:extLst>
          </p:cNvPr>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21" name="AutoShape 12">
            <a:extLst>
              <a:ext uri="{FF2B5EF4-FFF2-40B4-BE49-F238E27FC236}">
                <a16:creationId xmlns:a16="http://schemas.microsoft.com/office/drawing/2014/main" id="{0AA2381B-28EB-40FB-9A0D-270D265C484A}"/>
              </a:ext>
            </a:extLst>
          </p:cNvPr>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8" name="Freeform 8">
            <a:extLst>
              <a:ext uri="{FF2B5EF4-FFF2-40B4-BE49-F238E27FC236}">
                <a16:creationId xmlns:a16="http://schemas.microsoft.com/office/drawing/2014/main" id="{9C3E0566-95FA-4D3B-84C5-C19A06ED0F1F}"/>
              </a:ext>
            </a:extLst>
          </p:cNvPr>
          <p:cNvSpPr/>
          <p:nvPr/>
        </p:nvSpPr>
        <p:spPr>
          <a:xfrm rot="19164135">
            <a:off x="860200" y="140334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8">
            <a:extLst>
              <a:ext uri="{FF2B5EF4-FFF2-40B4-BE49-F238E27FC236}">
                <a16:creationId xmlns:a16="http://schemas.microsoft.com/office/drawing/2014/main" id="{91655397-10CA-47A4-A406-A55FEF8ABABC}"/>
              </a:ext>
            </a:extLst>
          </p:cNvPr>
          <p:cNvSpPr/>
          <p:nvPr/>
        </p:nvSpPr>
        <p:spPr>
          <a:xfrm rot="2435865" flipH="1">
            <a:off x="14237245" y="1399188"/>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7" name="圖片 16" descr="一張含有 文字, 螢幕擷取畫面, 字型, 網頁 的圖片&#10;&#10;自動產生的描述">
            <a:extLst>
              <a:ext uri="{FF2B5EF4-FFF2-40B4-BE49-F238E27FC236}">
                <a16:creationId xmlns:a16="http://schemas.microsoft.com/office/drawing/2014/main" id="{94C178A5-DD1E-4411-80C8-91761A22D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387" y="2951818"/>
            <a:ext cx="11057311" cy="5279931"/>
          </a:xfrm>
          <a:prstGeom prst="rect">
            <a:avLst/>
          </a:prstGeom>
          <a:ln>
            <a:solidFill>
              <a:schemeClr val="tx1"/>
            </a:solidFill>
          </a:ln>
        </p:spPr>
      </p:pic>
      <p:pic>
        <p:nvPicPr>
          <p:cNvPr id="18" name="圖片 17" descr="一張含有 文字, 螢幕擷取畫面, 數字, 字型 的圖片&#10;&#10;自動產生的描述">
            <a:extLst>
              <a:ext uri="{FF2B5EF4-FFF2-40B4-BE49-F238E27FC236}">
                <a16:creationId xmlns:a16="http://schemas.microsoft.com/office/drawing/2014/main" id="{61C4552E-D694-4B5E-AFE5-85FD52B8F4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6765" y="2854589"/>
            <a:ext cx="10354554" cy="5474388"/>
          </a:xfrm>
          <a:prstGeom prst="rect">
            <a:avLst/>
          </a:prstGeom>
          <a:ln>
            <a:solidFill>
              <a:schemeClr val="tx1"/>
            </a:solidFill>
          </a:ln>
        </p:spPr>
      </p:pic>
      <p:pic>
        <p:nvPicPr>
          <p:cNvPr id="13" name="圖片 12">
            <a:extLst>
              <a:ext uri="{FF2B5EF4-FFF2-40B4-BE49-F238E27FC236}">
                <a16:creationId xmlns:a16="http://schemas.microsoft.com/office/drawing/2014/main" id="{61EA90C5-9065-4842-951B-73377472AC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1643868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19" name="AutoShape 3">
            <a:extLst>
              <a:ext uri="{FF2B5EF4-FFF2-40B4-BE49-F238E27FC236}">
                <a16:creationId xmlns:a16="http://schemas.microsoft.com/office/drawing/2014/main" id="{D8F49AAC-9DE8-42E9-A37E-930219D82D87}"/>
              </a:ext>
            </a:extLst>
          </p:cNvPr>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20" name="AutoShape 4">
            <a:extLst>
              <a:ext uri="{FF2B5EF4-FFF2-40B4-BE49-F238E27FC236}">
                <a16:creationId xmlns:a16="http://schemas.microsoft.com/office/drawing/2014/main" id="{20400673-AF28-4ED8-AD7B-27B4B7EE118D}"/>
              </a:ext>
            </a:extLst>
          </p:cNvPr>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21" name="AutoShape 12">
            <a:extLst>
              <a:ext uri="{FF2B5EF4-FFF2-40B4-BE49-F238E27FC236}">
                <a16:creationId xmlns:a16="http://schemas.microsoft.com/office/drawing/2014/main" id="{0AA2381B-28EB-40FB-9A0D-270D265C484A}"/>
              </a:ext>
            </a:extLst>
          </p:cNvPr>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8" name="Freeform 8">
            <a:extLst>
              <a:ext uri="{FF2B5EF4-FFF2-40B4-BE49-F238E27FC236}">
                <a16:creationId xmlns:a16="http://schemas.microsoft.com/office/drawing/2014/main" id="{9C3E0566-95FA-4D3B-84C5-C19A06ED0F1F}"/>
              </a:ext>
            </a:extLst>
          </p:cNvPr>
          <p:cNvSpPr/>
          <p:nvPr/>
        </p:nvSpPr>
        <p:spPr>
          <a:xfrm rot="19164135">
            <a:off x="860200" y="1403340"/>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Freeform 8">
            <a:extLst>
              <a:ext uri="{FF2B5EF4-FFF2-40B4-BE49-F238E27FC236}">
                <a16:creationId xmlns:a16="http://schemas.microsoft.com/office/drawing/2014/main" id="{91655397-10CA-47A4-A406-A55FEF8ABABC}"/>
              </a:ext>
            </a:extLst>
          </p:cNvPr>
          <p:cNvSpPr/>
          <p:nvPr/>
        </p:nvSpPr>
        <p:spPr>
          <a:xfrm rot="2435865" flipH="1">
            <a:off x="14237245" y="1399188"/>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24" name="圖片 23" descr="一張含有 文字, 字型, 收據, 螢幕擷取畫面 的圖片&#10;&#10;自動產生的描述">
            <a:extLst>
              <a:ext uri="{FF2B5EF4-FFF2-40B4-BE49-F238E27FC236}">
                <a16:creationId xmlns:a16="http://schemas.microsoft.com/office/drawing/2014/main" id="{05ED60BC-2EB2-43B4-A44A-ACE64497F2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5892" y="3978763"/>
            <a:ext cx="13073703" cy="4069511"/>
          </a:xfrm>
          <a:prstGeom prst="rect">
            <a:avLst/>
          </a:prstGeom>
          <a:ln>
            <a:solidFill>
              <a:schemeClr val="tx1"/>
            </a:solidFill>
          </a:ln>
        </p:spPr>
      </p:pic>
      <p:pic>
        <p:nvPicPr>
          <p:cNvPr id="25" name="圖片 24" descr="一張含有 文字, 螢幕擷取畫面, 字型, 數字 的圖片&#10;&#10;自動產生的描述">
            <a:extLst>
              <a:ext uri="{FF2B5EF4-FFF2-40B4-BE49-F238E27FC236}">
                <a16:creationId xmlns:a16="http://schemas.microsoft.com/office/drawing/2014/main" id="{B9C122B5-6EF9-45A6-803E-FA0C02315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0612" y="3286953"/>
            <a:ext cx="11860921" cy="5453130"/>
          </a:xfrm>
          <a:prstGeom prst="rect">
            <a:avLst/>
          </a:prstGeom>
          <a:ln>
            <a:solidFill>
              <a:schemeClr val="tx1"/>
            </a:solidFill>
          </a:ln>
        </p:spPr>
      </p:pic>
      <p:pic>
        <p:nvPicPr>
          <p:cNvPr id="26" name="圖片 25">
            <a:extLst>
              <a:ext uri="{FF2B5EF4-FFF2-40B4-BE49-F238E27FC236}">
                <a16:creationId xmlns:a16="http://schemas.microsoft.com/office/drawing/2014/main" id="{71C26965-9C44-4EEA-AF6A-D9267832E47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1689258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1000"/>
                                        <p:tgtEl>
                                          <p:spTgt spid="25"/>
                                        </p:tgtEl>
                                      </p:cBhvr>
                                    </p:animEffect>
                                    <p:anim calcmode="lin" valueType="num">
                                      <p:cBhvr>
                                        <p:cTn id="11" dur="1000" fill="hold"/>
                                        <p:tgtEl>
                                          <p:spTgt spid="25"/>
                                        </p:tgtEl>
                                        <p:attrNameLst>
                                          <p:attrName>ppt_x</p:attrName>
                                        </p:attrNameLst>
                                      </p:cBhvr>
                                      <p:tavLst>
                                        <p:tav tm="0">
                                          <p:val>
                                            <p:strVal val="#ppt_x"/>
                                          </p:val>
                                        </p:tav>
                                        <p:tav tm="100000">
                                          <p:val>
                                            <p:strVal val="#ppt_x"/>
                                          </p:val>
                                        </p:tav>
                                      </p:tavLst>
                                    </p:anim>
                                    <p:anim calcmode="lin" valueType="num">
                                      <p:cBhvr>
                                        <p:cTn id="1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6AA32B-8E5F-4BFE-9581-B7D96F8053DE}"/>
              </a:ext>
            </a:extLst>
          </p:cNvPr>
          <p:cNvSpPr/>
          <p:nvPr/>
        </p:nvSpPr>
        <p:spPr>
          <a:xfrm>
            <a:off x="7543800" y="4665702"/>
            <a:ext cx="3570208" cy="1107996"/>
          </a:xfrm>
          <a:prstGeom prst="rect">
            <a:avLst/>
          </a:prstGeom>
        </p:spPr>
        <p:txBody>
          <a:bodyPr wrap="none">
            <a:spAutoFit/>
          </a:bodyPr>
          <a:lstStyle/>
          <a:p>
            <a:r>
              <a:rPr lang="zh-TW" altLang="en-US" sz="6600" b="1" dirty="0">
                <a:latin typeface="微軟正黑體" panose="020B0604030504040204" pitchFamily="34" charset="-120"/>
                <a:ea typeface="微軟正黑體" panose="020B0604030504040204" pitchFamily="34" charset="-120"/>
              </a:rPr>
              <a:t>技術困難</a:t>
            </a:r>
          </a:p>
        </p:txBody>
      </p:sp>
    </p:spTree>
    <p:extLst>
      <p:ext uri="{BB962C8B-B14F-4D97-AF65-F5344CB8AC3E}">
        <p14:creationId xmlns:p14="http://schemas.microsoft.com/office/powerpoint/2010/main" val="2793363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178015" y="5143500"/>
            <a:ext cx="7956473"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自然語言處理</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報告人：蘇櫟</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4455895"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4183993"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07</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624139940"/>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30590"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49" y="781050"/>
            <a:ext cx="16230591" cy="0"/>
          </a:xfrm>
          <a:prstGeom prst="line">
            <a:avLst/>
          </a:prstGeom>
          <a:ln w="38100" cap="flat">
            <a:solidFill>
              <a:srgbClr val="1E1E1E"/>
            </a:solidFill>
            <a:prstDash val="solid"/>
            <a:headEnd type="none" w="sm" len="sm"/>
            <a:tailEnd type="none" w="sm" len="sm"/>
          </a:ln>
        </p:spPr>
      </p:sp>
      <p:grpSp>
        <p:nvGrpSpPr>
          <p:cNvPr id="4" name="Group 4"/>
          <p:cNvGrpSpPr/>
          <p:nvPr/>
        </p:nvGrpSpPr>
        <p:grpSpPr>
          <a:xfrm>
            <a:off x="9731110" y="3999537"/>
            <a:ext cx="5167301" cy="5262663"/>
            <a:chOff x="0" y="0"/>
            <a:chExt cx="2028759" cy="2709333"/>
          </a:xfrm>
        </p:grpSpPr>
        <p:sp>
          <p:nvSpPr>
            <p:cNvPr id="5" name="Freeform 5"/>
            <p:cNvSpPr/>
            <p:nvPr/>
          </p:nvSpPr>
          <p:spPr>
            <a:xfrm>
              <a:off x="0" y="0"/>
              <a:ext cx="2028759" cy="2709333"/>
            </a:xfrm>
            <a:custGeom>
              <a:avLst/>
              <a:gdLst/>
              <a:ahLst/>
              <a:cxnLst/>
              <a:rect l="l" t="t" r="r" b="b"/>
              <a:pathLst>
                <a:path w="2028759" h="2709333">
                  <a:moveTo>
                    <a:pt x="0" y="0"/>
                  </a:moveTo>
                  <a:lnTo>
                    <a:pt x="2028759" y="0"/>
                  </a:lnTo>
                  <a:lnTo>
                    <a:pt x="2028759" y="2709333"/>
                  </a:lnTo>
                  <a:lnTo>
                    <a:pt x="0" y="2709333"/>
                  </a:lnTo>
                  <a:close/>
                </a:path>
              </a:pathLst>
            </a:custGeom>
            <a:solidFill>
              <a:srgbClr val="A84B2D"/>
            </a:solidFill>
          </p:spPr>
        </p:sp>
        <p:sp>
          <p:nvSpPr>
            <p:cNvPr id="6" name="TextBox 6"/>
            <p:cNvSpPr txBox="1"/>
            <p:nvPr/>
          </p:nvSpPr>
          <p:spPr>
            <a:xfrm>
              <a:off x="0" y="-38100"/>
              <a:ext cx="2028759" cy="2747433"/>
            </a:xfrm>
            <a:prstGeom prst="rect">
              <a:avLst/>
            </a:prstGeom>
          </p:spPr>
          <p:txBody>
            <a:bodyPr lIns="50800" tIns="50800" rIns="50800" bIns="50800" rtlCol="0" anchor="ctr"/>
            <a:lstStyle/>
            <a:p>
              <a:pPr algn="ctr">
                <a:lnSpc>
                  <a:spcPts val="3359"/>
                </a:lnSpc>
              </a:pPr>
              <a:endParaRPr/>
            </a:p>
          </p:txBody>
        </p:sp>
      </p:grpSp>
      <p:sp>
        <p:nvSpPr>
          <p:cNvPr id="14" name="AutoShape 14"/>
          <p:cNvSpPr/>
          <p:nvPr/>
        </p:nvSpPr>
        <p:spPr>
          <a:xfrm flipV="1">
            <a:off x="1047749" y="-114300"/>
            <a:ext cx="1" cy="10668000"/>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17278350" y="-114300"/>
            <a:ext cx="0" cy="10668000"/>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9144000" y="0"/>
            <a:ext cx="0" cy="10668000"/>
          </a:xfrm>
          <a:prstGeom prst="line">
            <a:avLst/>
          </a:prstGeom>
          <a:ln w="38100" cap="flat">
            <a:solidFill>
              <a:srgbClr val="1E1E1E"/>
            </a:solidFill>
            <a:prstDash val="solid"/>
            <a:headEnd type="none" w="sm" len="sm"/>
            <a:tailEnd type="none" w="sm" len="sm"/>
          </a:ln>
        </p:spPr>
      </p:sp>
      <p:sp>
        <p:nvSpPr>
          <p:cNvPr id="9" name="橢圓 8">
            <a:extLst>
              <a:ext uri="{FF2B5EF4-FFF2-40B4-BE49-F238E27FC236}">
                <a16:creationId xmlns:a16="http://schemas.microsoft.com/office/drawing/2014/main" id="{3F8A5C3F-E4F0-4EBB-926E-8B9FBA5C5FCA}"/>
              </a:ext>
            </a:extLst>
          </p:cNvPr>
          <p:cNvSpPr/>
          <p:nvPr/>
        </p:nvSpPr>
        <p:spPr>
          <a:xfrm>
            <a:off x="10366503" y="4626157"/>
            <a:ext cx="3965032" cy="3965032"/>
          </a:xfrm>
          <a:prstGeom prst="ellipse">
            <a:avLst/>
          </a:prstGeom>
          <a:solidFill>
            <a:srgbClr val="E8E5DA"/>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9" name="圖片 18">
            <a:extLst>
              <a:ext uri="{FF2B5EF4-FFF2-40B4-BE49-F238E27FC236}">
                <a16:creationId xmlns:a16="http://schemas.microsoft.com/office/drawing/2014/main" id="{3D7F588D-E9D9-43AF-AD91-68E7F56B12C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900783" y="5087160"/>
            <a:ext cx="2954085" cy="2954085"/>
          </a:xfrm>
          <a:prstGeom prst="ellipse">
            <a:avLst/>
          </a:prstGeom>
          <a:effectLst>
            <a:outerShdw blurRad="50800" dist="38100" dir="5400000" algn="t" rotWithShape="0">
              <a:prstClr val="black">
                <a:alpha val="40000"/>
              </a:prstClr>
            </a:outerShdw>
          </a:effectLst>
        </p:spPr>
      </p:pic>
      <p:grpSp>
        <p:nvGrpSpPr>
          <p:cNvPr id="24" name="Group 4">
            <a:extLst>
              <a:ext uri="{FF2B5EF4-FFF2-40B4-BE49-F238E27FC236}">
                <a16:creationId xmlns:a16="http://schemas.microsoft.com/office/drawing/2014/main" id="{AA56FC44-7FBA-43C7-8D7A-D3D9BB57E28C}"/>
              </a:ext>
            </a:extLst>
          </p:cNvPr>
          <p:cNvGrpSpPr/>
          <p:nvPr/>
        </p:nvGrpSpPr>
        <p:grpSpPr>
          <a:xfrm>
            <a:off x="3293833" y="3999537"/>
            <a:ext cx="5183275" cy="5278939"/>
            <a:chOff x="0" y="0"/>
            <a:chExt cx="2028759" cy="2709333"/>
          </a:xfrm>
        </p:grpSpPr>
        <p:sp>
          <p:nvSpPr>
            <p:cNvPr id="25" name="Freeform 5">
              <a:extLst>
                <a:ext uri="{FF2B5EF4-FFF2-40B4-BE49-F238E27FC236}">
                  <a16:creationId xmlns:a16="http://schemas.microsoft.com/office/drawing/2014/main" id="{C270CACE-4236-4870-A1A2-9FDBDCABC077}"/>
                </a:ext>
              </a:extLst>
            </p:cNvPr>
            <p:cNvSpPr/>
            <p:nvPr/>
          </p:nvSpPr>
          <p:spPr>
            <a:xfrm>
              <a:off x="0" y="0"/>
              <a:ext cx="2028759" cy="2709333"/>
            </a:xfrm>
            <a:custGeom>
              <a:avLst/>
              <a:gdLst/>
              <a:ahLst/>
              <a:cxnLst/>
              <a:rect l="l" t="t" r="r" b="b"/>
              <a:pathLst>
                <a:path w="2028759" h="2709333">
                  <a:moveTo>
                    <a:pt x="0" y="0"/>
                  </a:moveTo>
                  <a:lnTo>
                    <a:pt x="2028759" y="0"/>
                  </a:lnTo>
                  <a:lnTo>
                    <a:pt x="2028759" y="2709333"/>
                  </a:lnTo>
                  <a:lnTo>
                    <a:pt x="0" y="2709333"/>
                  </a:lnTo>
                  <a:close/>
                </a:path>
              </a:pathLst>
            </a:custGeom>
            <a:solidFill>
              <a:srgbClr val="A84B2D"/>
            </a:solidFill>
          </p:spPr>
        </p:sp>
        <p:sp>
          <p:nvSpPr>
            <p:cNvPr id="26" name="TextBox 6">
              <a:extLst>
                <a:ext uri="{FF2B5EF4-FFF2-40B4-BE49-F238E27FC236}">
                  <a16:creationId xmlns:a16="http://schemas.microsoft.com/office/drawing/2014/main" id="{5421B16F-9457-4EDA-B3E9-BACBDD5D9D9C}"/>
                </a:ext>
              </a:extLst>
            </p:cNvPr>
            <p:cNvSpPr txBox="1"/>
            <p:nvPr/>
          </p:nvSpPr>
          <p:spPr>
            <a:xfrm>
              <a:off x="0" y="-38100"/>
              <a:ext cx="2028759" cy="2747433"/>
            </a:xfrm>
            <a:prstGeom prst="rect">
              <a:avLst/>
            </a:prstGeom>
          </p:spPr>
          <p:txBody>
            <a:bodyPr lIns="50800" tIns="50800" rIns="50800" bIns="50800" rtlCol="0" anchor="ctr"/>
            <a:lstStyle/>
            <a:p>
              <a:pPr algn="ctr">
                <a:lnSpc>
                  <a:spcPts val="3359"/>
                </a:lnSpc>
              </a:pPr>
              <a:endParaRPr/>
            </a:p>
          </p:txBody>
        </p:sp>
      </p:grpSp>
      <p:sp>
        <p:nvSpPr>
          <p:cNvPr id="27" name="橢圓 26">
            <a:extLst>
              <a:ext uri="{FF2B5EF4-FFF2-40B4-BE49-F238E27FC236}">
                <a16:creationId xmlns:a16="http://schemas.microsoft.com/office/drawing/2014/main" id="{29A2115B-AE7D-4FDA-A481-0DDC30C15A2C}"/>
              </a:ext>
            </a:extLst>
          </p:cNvPr>
          <p:cNvSpPr/>
          <p:nvPr/>
        </p:nvSpPr>
        <p:spPr>
          <a:xfrm>
            <a:off x="3864426" y="4630169"/>
            <a:ext cx="3977290" cy="3977290"/>
          </a:xfrm>
          <a:prstGeom prst="ellipse">
            <a:avLst/>
          </a:prstGeom>
          <a:solidFill>
            <a:srgbClr val="E8E5DA"/>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8" name="圖片 27">
            <a:extLst>
              <a:ext uri="{FF2B5EF4-FFF2-40B4-BE49-F238E27FC236}">
                <a16:creationId xmlns:a16="http://schemas.microsoft.com/office/drawing/2014/main" id="{A6E5CA31-3809-4C14-904D-ABD2ED66F155}"/>
              </a:ext>
            </a:extLst>
          </p:cNvPr>
          <p:cNvPicPr>
            <a:picLocks noChangeAspect="1"/>
          </p:cNvPicPr>
          <p:nvPr/>
        </p:nvPicPr>
        <p:blipFill rotWithShape="1">
          <a:blip r:embed="rId3">
            <a:extLst>
              <a:ext uri="{28A0092B-C50C-407E-A947-70E740481C1C}">
                <a14:useLocalDpi xmlns:a14="http://schemas.microsoft.com/office/drawing/2010/main" val="0"/>
              </a:ext>
            </a:extLst>
          </a:blip>
          <a:srcRect l="11156" t="30730" r="8843" b="21509"/>
          <a:stretch/>
        </p:blipFill>
        <p:spPr>
          <a:xfrm>
            <a:off x="4201368" y="5918311"/>
            <a:ext cx="3259988" cy="1303995"/>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9" name="圖片 28">
            <a:extLst>
              <a:ext uri="{FF2B5EF4-FFF2-40B4-BE49-F238E27FC236}">
                <a16:creationId xmlns:a16="http://schemas.microsoft.com/office/drawing/2014/main" id="{0D590B63-6C71-4247-BE95-30412ADD21E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pic>
        <p:nvPicPr>
          <p:cNvPr id="30" name="圖片 29">
            <a:extLst>
              <a:ext uri="{FF2B5EF4-FFF2-40B4-BE49-F238E27FC236}">
                <a16:creationId xmlns:a16="http://schemas.microsoft.com/office/drawing/2014/main" id="{C58A8535-DEDE-4357-9EB3-F3F7CF029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7975" y="876300"/>
            <a:ext cx="6029441" cy="3007974"/>
          </a:xfrm>
          <a:prstGeom prst="rect">
            <a:avLst/>
          </a:prstGeom>
        </p:spPr>
      </p:pic>
    </p:spTree>
    <p:extLst>
      <p:ext uri="{BB962C8B-B14F-4D97-AF65-F5344CB8AC3E}">
        <p14:creationId xmlns:p14="http://schemas.microsoft.com/office/powerpoint/2010/main" val="1641900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5" name="群組 4">
            <a:extLst>
              <a:ext uri="{FF2B5EF4-FFF2-40B4-BE49-F238E27FC236}">
                <a16:creationId xmlns:a16="http://schemas.microsoft.com/office/drawing/2014/main" id="{55FC1657-CF04-41E6-9E47-7CD2177BED2F}"/>
              </a:ext>
            </a:extLst>
          </p:cNvPr>
          <p:cNvGrpSpPr/>
          <p:nvPr/>
        </p:nvGrpSpPr>
        <p:grpSpPr>
          <a:xfrm>
            <a:off x="6004526" y="1104900"/>
            <a:ext cx="6384959" cy="1630705"/>
            <a:chOff x="5883181" y="1028700"/>
            <a:chExt cx="6384959" cy="1630705"/>
          </a:xfrm>
        </p:grpSpPr>
        <p:grpSp>
          <p:nvGrpSpPr>
            <p:cNvPr id="6" name="Group 6"/>
            <p:cNvGrpSpPr/>
            <p:nvPr/>
          </p:nvGrpSpPr>
          <p:grpSpPr>
            <a:xfrm rot="10800000">
              <a:off x="5883181" y="1028700"/>
              <a:ext cx="6384959" cy="1630705"/>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20" name="TextBox 15">
              <a:extLst>
                <a:ext uri="{FF2B5EF4-FFF2-40B4-BE49-F238E27FC236}">
                  <a16:creationId xmlns:a16="http://schemas.microsoft.com/office/drawing/2014/main" id="{AF546CD7-B572-4954-8ACA-F7781A96CADD}"/>
                </a:ext>
              </a:extLst>
            </p:cNvPr>
            <p:cNvSpPr txBox="1"/>
            <p:nvPr/>
          </p:nvSpPr>
          <p:spPr>
            <a:xfrm>
              <a:off x="6322921" y="1701448"/>
              <a:ext cx="5651683" cy="693331"/>
            </a:xfrm>
            <a:prstGeom prst="rect">
              <a:avLst/>
            </a:prstGeom>
          </p:spPr>
          <p:txBody>
            <a:bodyPr wrap="square" lIns="0" tIns="0" rIns="0" bIns="0" rtlCol="0" anchor="t">
              <a:spAutoFit/>
            </a:bodyPr>
            <a:lstStyle/>
            <a:p>
              <a:pPr algn="ctr">
                <a:lnSpc>
                  <a:spcPts val="4200"/>
                </a:lnSpc>
              </a:pPr>
              <a:r>
                <a:rPr lang="en-US" altLang="zh-TW" sz="9600" spc="-30" dirty="0">
                  <a:solidFill>
                    <a:srgbClr val="E8E5DA"/>
                  </a:solidFill>
                  <a:latin typeface="漢儀新蒂蠟筆體" panose="02000500000000000000" pitchFamily="2" charset="-120"/>
                  <a:ea typeface="漢儀新蒂蠟筆體" panose="02000500000000000000" pitchFamily="2" charset="-120"/>
                </a:rPr>
                <a:t>App</a:t>
              </a:r>
              <a:r>
                <a:rPr lang="zh-TW" altLang="en-US" sz="9600" spc="-30" dirty="0">
                  <a:solidFill>
                    <a:srgbClr val="E8E5DA"/>
                  </a:solidFill>
                  <a:latin typeface="漢儀新蒂蠟筆體" panose="02000500000000000000" pitchFamily="2" charset="-120"/>
                  <a:ea typeface="漢儀新蒂蠟筆體" panose="02000500000000000000" pitchFamily="2" charset="-120"/>
                </a:rPr>
                <a:t>使用情境</a:t>
              </a:r>
            </a:p>
          </p:txBody>
        </p:sp>
      </p:grpSp>
      <p:pic>
        <p:nvPicPr>
          <p:cNvPr id="9" name="系統簡介">
            <a:hlinkClick r:id="" action="ppaction://media"/>
            <a:extLst>
              <a:ext uri="{FF2B5EF4-FFF2-40B4-BE49-F238E27FC236}">
                <a16:creationId xmlns:a16="http://schemas.microsoft.com/office/drawing/2014/main" id="{7FCC55C1-940B-4637-B1EB-65707041A6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9194" y="2812167"/>
            <a:ext cx="11429612" cy="6429156"/>
          </a:xfrm>
          <a:prstGeom prst="rect">
            <a:avLst/>
          </a:prstGeom>
        </p:spPr>
      </p:pic>
      <p:pic>
        <p:nvPicPr>
          <p:cNvPr id="14" name="圖片 13">
            <a:extLst>
              <a:ext uri="{FF2B5EF4-FFF2-40B4-BE49-F238E27FC236}">
                <a16:creationId xmlns:a16="http://schemas.microsoft.com/office/drawing/2014/main" id="{DE5D4A31-5BF0-4844-B372-6D83AE16FAE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744165651"/>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fullScrn="1">
              <p:cMediaNode vol="80000">
                <p:cTn id="7" fill="hold" display="0">
                  <p:stCondLst>
                    <p:cond delay="indefinite"/>
                  </p:stCondLst>
                </p:cTn>
                <p:tgtEl>
                  <p:spTgt spid="9"/>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5" name="圖片 14">
            <a:extLst>
              <a:ext uri="{FF2B5EF4-FFF2-40B4-BE49-F238E27FC236}">
                <a16:creationId xmlns:a16="http://schemas.microsoft.com/office/drawing/2014/main" id="{128C96C4-D2E7-4A94-A7C0-C78C0CEEFBF3}"/>
              </a:ext>
            </a:extLst>
          </p:cNvPr>
          <p:cNvPicPr>
            <a:picLocks noChangeAspect="1"/>
          </p:cNvPicPr>
          <p:nvPr/>
        </p:nvPicPr>
        <p:blipFill rotWithShape="1">
          <a:blip r:embed="rId2">
            <a:extLst>
              <a:ext uri="{28A0092B-C50C-407E-A947-70E740481C1C}">
                <a14:useLocalDpi xmlns:a14="http://schemas.microsoft.com/office/drawing/2010/main" val="0"/>
              </a:ext>
            </a:extLst>
          </a:blip>
          <a:srcRect l="3806" t="30794" r="21210" b="50000"/>
          <a:stretch/>
        </p:blipFill>
        <p:spPr>
          <a:xfrm>
            <a:off x="4726885" y="1748288"/>
            <a:ext cx="12324370" cy="1830582"/>
          </a:xfrm>
          <a:prstGeom prst="rect">
            <a:avLst/>
          </a:prstGeom>
        </p:spPr>
      </p:pic>
      <p:pic>
        <p:nvPicPr>
          <p:cNvPr id="17" name="圖片 16">
            <a:extLst>
              <a:ext uri="{FF2B5EF4-FFF2-40B4-BE49-F238E27FC236}">
                <a16:creationId xmlns:a16="http://schemas.microsoft.com/office/drawing/2014/main" id="{FC037FF1-CB6D-4FC8-A456-222250DFD3F3}"/>
              </a:ext>
            </a:extLst>
          </p:cNvPr>
          <p:cNvPicPr>
            <a:picLocks noChangeAspect="1"/>
          </p:cNvPicPr>
          <p:nvPr/>
        </p:nvPicPr>
        <p:blipFill rotWithShape="1">
          <a:blip r:embed="rId3">
            <a:extLst>
              <a:ext uri="{28A0092B-C50C-407E-A947-70E740481C1C}">
                <a14:useLocalDpi xmlns:a14="http://schemas.microsoft.com/office/drawing/2010/main" val="0"/>
              </a:ext>
            </a:extLst>
          </a:blip>
          <a:srcRect r="34472" b="77230"/>
          <a:stretch/>
        </p:blipFill>
        <p:spPr>
          <a:xfrm>
            <a:off x="5412409" y="4579343"/>
            <a:ext cx="10851754" cy="1379554"/>
          </a:xfrm>
          <a:prstGeom prst="rect">
            <a:avLst/>
          </a:prstGeom>
        </p:spPr>
      </p:pic>
      <p:pic>
        <p:nvPicPr>
          <p:cNvPr id="18" name="圖片 17">
            <a:extLst>
              <a:ext uri="{FF2B5EF4-FFF2-40B4-BE49-F238E27FC236}">
                <a16:creationId xmlns:a16="http://schemas.microsoft.com/office/drawing/2014/main" id="{40F49864-8F1A-4171-B9FB-7150E222C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6100" y="6849873"/>
            <a:ext cx="12324373" cy="1752600"/>
          </a:xfrm>
          <a:prstGeom prst="rect">
            <a:avLst/>
          </a:prstGeom>
        </p:spPr>
      </p:pic>
      <p:pic>
        <p:nvPicPr>
          <p:cNvPr id="22" name="圖片 21">
            <a:extLst>
              <a:ext uri="{FF2B5EF4-FFF2-40B4-BE49-F238E27FC236}">
                <a16:creationId xmlns:a16="http://schemas.microsoft.com/office/drawing/2014/main" id="{9AB4C118-116C-40BE-A388-2AD7BF541A3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
        <p:nvSpPr>
          <p:cNvPr id="23" name="文字方塊 22">
            <a:extLst>
              <a:ext uri="{FF2B5EF4-FFF2-40B4-BE49-F238E27FC236}">
                <a16:creationId xmlns:a16="http://schemas.microsoft.com/office/drawing/2014/main" id="{BC54B36F-6C7E-4530-981D-796432D6395C}"/>
              </a:ext>
            </a:extLst>
          </p:cNvPr>
          <p:cNvSpPr txBox="1"/>
          <p:nvPr/>
        </p:nvSpPr>
        <p:spPr>
          <a:xfrm>
            <a:off x="1628001" y="3894997"/>
            <a:ext cx="2308324" cy="4872488"/>
          </a:xfrm>
          <a:prstGeom prst="rect">
            <a:avLst/>
          </a:prstGeom>
          <a:noFill/>
        </p:spPr>
        <p:txBody>
          <a:bodyPr vert="eaVert" wrap="none" rtlCol="0">
            <a:spAutoFit/>
          </a:bodyPr>
          <a:lstStyle/>
          <a:p>
            <a:r>
              <a:rPr lang="zh-TW" altLang="en-US" sz="13800" dirty="0">
                <a:solidFill>
                  <a:srgbClr val="A84B2D"/>
                </a:solidFill>
                <a:latin typeface="漢儀新蒂蠟筆體" panose="02000500000000000000" pitchFamily="2" charset="-120"/>
                <a:ea typeface="漢儀新蒂蠟筆體" panose="02000500000000000000" pitchFamily="2" charset="-120"/>
              </a:rPr>
              <a:t>程式碼</a:t>
            </a:r>
          </a:p>
        </p:txBody>
      </p:sp>
      <p:pic>
        <p:nvPicPr>
          <p:cNvPr id="24" name="圖片 23">
            <a:extLst>
              <a:ext uri="{FF2B5EF4-FFF2-40B4-BE49-F238E27FC236}">
                <a16:creationId xmlns:a16="http://schemas.microsoft.com/office/drawing/2014/main" id="{23C56D7E-907C-4077-AB5C-3941E0D669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0222" y="1430267"/>
            <a:ext cx="2084851" cy="2084851"/>
          </a:xfrm>
          <a:prstGeom prst="rect">
            <a:avLst/>
          </a:prstGeom>
        </p:spPr>
      </p:pic>
    </p:spTree>
    <p:extLst>
      <p:ext uri="{BB962C8B-B14F-4D97-AF65-F5344CB8AC3E}">
        <p14:creationId xmlns:p14="http://schemas.microsoft.com/office/powerpoint/2010/main" val="216319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0EC18F9-0A88-A15D-2CCD-5484997729C9}"/>
              </a:ext>
            </a:extLst>
          </p:cNvPr>
          <p:cNvGrpSpPr/>
          <p:nvPr/>
        </p:nvGrpSpPr>
        <p:grpSpPr>
          <a:xfrm>
            <a:off x="-609600" y="0"/>
            <a:ext cx="18440400" cy="12016153"/>
            <a:chOff x="-316523" y="-826479"/>
            <a:chExt cx="18440400" cy="12016153"/>
          </a:xfrm>
          <a:solidFill>
            <a:srgbClr val="A84B2D"/>
          </a:solidFill>
        </p:grpSpPr>
        <p:sp>
          <p:nvSpPr>
            <p:cNvPr id="29" name="矩形: 圓角 28">
              <a:extLst>
                <a:ext uri="{FF2B5EF4-FFF2-40B4-BE49-F238E27FC236}">
                  <a16:creationId xmlns:a16="http://schemas.microsoft.com/office/drawing/2014/main" id="{E73BE4D7-64EA-D220-8AA1-95D9E9E01DDA}"/>
                </a:ext>
              </a:extLst>
            </p:cNvPr>
            <p:cNvSpPr/>
            <p:nvPr/>
          </p:nvSpPr>
          <p:spPr>
            <a:xfrm>
              <a:off x="16218877" y="457197"/>
              <a:ext cx="1905000" cy="4926623"/>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27" name="矩形 26">
              <a:extLst>
                <a:ext uri="{FF2B5EF4-FFF2-40B4-BE49-F238E27FC236}">
                  <a16:creationId xmlns:a16="http://schemas.microsoft.com/office/drawing/2014/main" id="{86D338A9-2850-EA70-0CB7-82B016DBA467}"/>
                </a:ext>
              </a:extLst>
            </p:cNvPr>
            <p:cNvSpPr/>
            <p:nvPr/>
          </p:nvSpPr>
          <p:spPr>
            <a:xfrm>
              <a:off x="-316523" y="-826479"/>
              <a:ext cx="17221200" cy="1201615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sp>
        <p:nvSpPr>
          <p:cNvPr id="5" name="文字方塊 4">
            <a:extLst>
              <a:ext uri="{FF2B5EF4-FFF2-40B4-BE49-F238E27FC236}">
                <a16:creationId xmlns:a16="http://schemas.microsoft.com/office/drawing/2014/main" id="{281A175C-318D-4E12-AC39-0BB3247CDA9C}"/>
              </a:ext>
            </a:extLst>
          </p:cNvPr>
          <p:cNvSpPr txBox="1"/>
          <p:nvPr/>
        </p:nvSpPr>
        <p:spPr>
          <a:xfrm>
            <a:off x="16359134" y="1668213"/>
            <a:ext cx="1538883" cy="4157548"/>
          </a:xfrm>
          <a:prstGeom prst="rect">
            <a:avLst/>
          </a:prstGeom>
          <a:noFill/>
        </p:spPr>
        <p:txBody>
          <a:bodyPr vert="eaVert" wrap="none" rtlCol="0">
            <a:spAutoFit/>
          </a:bodyPr>
          <a:lstStyle/>
          <a:p>
            <a:r>
              <a:rPr lang="zh-TW" altLang="en-US" sz="8800" dirty="0">
                <a:solidFill>
                  <a:srgbClr val="E8E5DA"/>
                </a:solidFill>
                <a:latin typeface="漢儀新蒂蠟筆體" panose="02000500000000000000" pitchFamily="2" charset="-120"/>
                <a:ea typeface="漢儀新蒂蠟筆體" panose="02000500000000000000" pitchFamily="2" charset="-120"/>
              </a:rPr>
              <a:t>未來功能</a:t>
            </a:r>
          </a:p>
        </p:txBody>
      </p:sp>
      <p:pic>
        <p:nvPicPr>
          <p:cNvPr id="17" name="圖片 16">
            <a:extLst>
              <a:ext uri="{FF2B5EF4-FFF2-40B4-BE49-F238E27FC236}">
                <a16:creationId xmlns:a16="http://schemas.microsoft.com/office/drawing/2014/main" id="{2FCD1DA1-D879-491C-96AB-115D5F18AB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78210">
            <a:off x="15898730" y="5550199"/>
            <a:ext cx="2089273" cy="2089273"/>
          </a:xfrm>
          <a:prstGeom prst="rect">
            <a:avLst/>
          </a:prstGeom>
        </p:spPr>
      </p:pic>
      <p:sp>
        <p:nvSpPr>
          <p:cNvPr id="18" name="文字方塊 17">
            <a:extLst>
              <a:ext uri="{FF2B5EF4-FFF2-40B4-BE49-F238E27FC236}">
                <a16:creationId xmlns:a16="http://schemas.microsoft.com/office/drawing/2014/main" id="{DD3B222D-E52F-4517-B929-7EF172AF88F1}"/>
              </a:ext>
            </a:extLst>
          </p:cNvPr>
          <p:cNvSpPr txBox="1"/>
          <p:nvPr/>
        </p:nvSpPr>
        <p:spPr>
          <a:xfrm>
            <a:off x="1397732" y="4387721"/>
            <a:ext cx="12664455" cy="5016758"/>
          </a:xfrm>
          <a:prstGeom prst="rect">
            <a:avLst/>
          </a:prstGeom>
          <a:noFill/>
        </p:spPr>
        <p:txBody>
          <a:bodyPr wrap="square" rtlCol="0">
            <a:spAutoFit/>
          </a:bodyPr>
          <a:lstStyle/>
          <a:p>
            <a:r>
              <a:rPr lang="zh-TW" altLang="en-US" sz="3200" dirty="0">
                <a:solidFill>
                  <a:srgbClr val="E8E5DA"/>
                </a:solidFill>
              </a:rPr>
              <a:t>在刊登送出後與資料庫進行重複資料判斷</a:t>
            </a:r>
            <a:endParaRPr lang="en-US" altLang="zh-TW" sz="3200" dirty="0">
              <a:solidFill>
                <a:srgbClr val="E8E5DA"/>
              </a:solidFill>
            </a:endParaRPr>
          </a:p>
          <a:p>
            <a:endParaRPr lang="en-US" altLang="zh-TW" sz="3200" dirty="0">
              <a:solidFill>
                <a:srgbClr val="E8E5DA"/>
              </a:solidFill>
            </a:endParaRPr>
          </a:p>
          <a:p>
            <a:endParaRPr lang="en-US" altLang="zh-TW" sz="3200" dirty="0">
              <a:solidFill>
                <a:srgbClr val="E8E5DA"/>
              </a:solidFill>
            </a:endParaRPr>
          </a:p>
          <a:p>
            <a:r>
              <a:rPr lang="zh-TW" altLang="en-US" sz="3200" dirty="0">
                <a:solidFill>
                  <a:srgbClr val="E8E5DA"/>
                </a:solidFill>
              </a:rPr>
              <a:t>但有時候並不是第一筆上傳資料就一定是最符合消費者期待的，所以可能會從租金、設施、服務等下去做對比</a:t>
            </a:r>
            <a:endParaRPr lang="en-US" altLang="zh-TW" sz="3200" dirty="0">
              <a:solidFill>
                <a:srgbClr val="E8E5DA"/>
              </a:solidFill>
            </a:endParaRPr>
          </a:p>
          <a:p>
            <a:endParaRPr lang="en-US" altLang="zh-TW" sz="3200" dirty="0">
              <a:solidFill>
                <a:srgbClr val="E8E5DA"/>
              </a:solidFill>
            </a:endParaRPr>
          </a:p>
          <a:p>
            <a:r>
              <a:rPr lang="zh-TW" altLang="en-US" sz="3200" dirty="0">
                <a:solidFill>
                  <a:srgbClr val="E8E5DA"/>
                </a:solidFill>
              </a:rPr>
              <a:t>也可考慮在房源詳細頁面的部份增加多個租屋選項，提供使用者可以跟比較符合自己期待的房東或是仲介做聯絡。</a:t>
            </a:r>
            <a:endParaRPr lang="en-US" altLang="zh-TW" sz="3200" dirty="0">
              <a:solidFill>
                <a:srgbClr val="E8E5DA"/>
              </a:solidFill>
            </a:endParaRPr>
          </a:p>
          <a:p>
            <a:endParaRPr lang="en-US" altLang="zh-TW" sz="3200" dirty="0">
              <a:solidFill>
                <a:srgbClr val="E8E5DA"/>
              </a:solidFill>
            </a:endParaRPr>
          </a:p>
          <a:p>
            <a:r>
              <a:rPr lang="zh-TW" altLang="en-US" sz="3200" dirty="0">
                <a:solidFill>
                  <a:srgbClr val="E8E5DA"/>
                </a:solidFill>
              </a:rPr>
              <a:t>在實作過程中發現，很多仲介都刊登一樣的房源，要如何選擇</a:t>
            </a:r>
            <a:r>
              <a:rPr lang="en-US" altLang="zh-TW" sz="3200" dirty="0">
                <a:solidFill>
                  <a:srgbClr val="E8E5DA"/>
                </a:solidFill>
              </a:rPr>
              <a:t>???</a:t>
            </a:r>
            <a:endParaRPr lang="zh-TW" altLang="en-US" sz="3200" dirty="0">
              <a:solidFill>
                <a:srgbClr val="E8E5DA"/>
              </a:solidFill>
            </a:endParaRPr>
          </a:p>
        </p:txBody>
      </p:sp>
    </p:spTree>
    <p:extLst>
      <p:ext uri="{BB962C8B-B14F-4D97-AF65-F5344CB8AC3E}">
        <p14:creationId xmlns:p14="http://schemas.microsoft.com/office/powerpoint/2010/main" val="3556467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CF3B8C6-DDEE-4B87-8748-FDCDAF7ECAEE}"/>
              </a:ext>
            </a:extLst>
          </p:cNvPr>
          <p:cNvPicPr>
            <a:picLocks noChangeAspect="1"/>
          </p:cNvPicPr>
          <p:nvPr/>
        </p:nvPicPr>
        <p:blipFill rotWithShape="1">
          <a:blip r:embed="rId2">
            <a:extLst>
              <a:ext uri="{28A0092B-C50C-407E-A947-70E740481C1C}">
                <a14:useLocalDpi xmlns:a14="http://schemas.microsoft.com/office/drawing/2010/main" val="0"/>
              </a:ext>
            </a:extLst>
          </a:blip>
          <a:srcRect r="33879"/>
          <a:stretch/>
        </p:blipFill>
        <p:spPr>
          <a:xfrm>
            <a:off x="1813560" y="5829300"/>
            <a:ext cx="10607040" cy="4167412"/>
          </a:xfrm>
          <a:prstGeom prst="rect">
            <a:avLst/>
          </a:prstGeom>
        </p:spPr>
      </p:pic>
      <p:pic>
        <p:nvPicPr>
          <p:cNvPr id="7" name="圖片 6">
            <a:extLst>
              <a:ext uri="{FF2B5EF4-FFF2-40B4-BE49-F238E27FC236}">
                <a16:creationId xmlns:a16="http://schemas.microsoft.com/office/drawing/2014/main" id="{DE2D141C-09E6-4549-9D6F-4F56A4B5E641}"/>
              </a:ext>
            </a:extLst>
          </p:cNvPr>
          <p:cNvPicPr>
            <a:picLocks noChangeAspect="1"/>
          </p:cNvPicPr>
          <p:nvPr/>
        </p:nvPicPr>
        <p:blipFill rotWithShape="1">
          <a:blip r:embed="rId3">
            <a:extLst>
              <a:ext uri="{28A0092B-C50C-407E-A947-70E740481C1C}">
                <a14:useLocalDpi xmlns:a14="http://schemas.microsoft.com/office/drawing/2010/main" val="0"/>
              </a:ext>
            </a:extLst>
          </a:blip>
          <a:srcRect r="34650"/>
          <a:stretch/>
        </p:blipFill>
        <p:spPr>
          <a:xfrm>
            <a:off x="1813560" y="616966"/>
            <a:ext cx="11164054" cy="5029200"/>
          </a:xfrm>
          <a:prstGeom prst="rect">
            <a:avLst/>
          </a:prstGeom>
        </p:spPr>
      </p:pic>
      <p:sp>
        <p:nvSpPr>
          <p:cNvPr id="8" name="文字方塊 7">
            <a:extLst>
              <a:ext uri="{FF2B5EF4-FFF2-40B4-BE49-F238E27FC236}">
                <a16:creationId xmlns:a16="http://schemas.microsoft.com/office/drawing/2014/main" id="{15CB9A7B-950E-4529-B0E7-5CF7C0A96C46}"/>
              </a:ext>
            </a:extLst>
          </p:cNvPr>
          <p:cNvSpPr txBox="1"/>
          <p:nvPr/>
        </p:nvSpPr>
        <p:spPr>
          <a:xfrm>
            <a:off x="304800" y="240014"/>
            <a:ext cx="1107996" cy="369332"/>
          </a:xfrm>
          <a:prstGeom prst="rect">
            <a:avLst/>
          </a:prstGeom>
          <a:noFill/>
        </p:spPr>
        <p:txBody>
          <a:bodyPr wrap="none" rtlCol="0">
            <a:spAutoFit/>
          </a:bodyPr>
          <a:lstStyle/>
          <a:p>
            <a:r>
              <a:rPr lang="zh-TW" altLang="en-US" dirty="0"/>
              <a:t>技術困難</a:t>
            </a:r>
          </a:p>
        </p:txBody>
      </p:sp>
      <p:sp>
        <p:nvSpPr>
          <p:cNvPr id="2" name="文字方塊 1">
            <a:extLst>
              <a:ext uri="{FF2B5EF4-FFF2-40B4-BE49-F238E27FC236}">
                <a16:creationId xmlns:a16="http://schemas.microsoft.com/office/drawing/2014/main" id="{5AF7CBB1-1195-4233-87EA-862418582F1D}"/>
              </a:ext>
            </a:extLst>
          </p:cNvPr>
          <p:cNvSpPr txBox="1"/>
          <p:nvPr/>
        </p:nvSpPr>
        <p:spPr>
          <a:xfrm>
            <a:off x="12962374" y="5448300"/>
            <a:ext cx="8032968" cy="1200329"/>
          </a:xfrm>
          <a:prstGeom prst="rect">
            <a:avLst/>
          </a:prstGeom>
          <a:noFill/>
        </p:spPr>
        <p:txBody>
          <a:bodyPr wrap="none" rtlCol="0">
            <a:spAutoFit/>
          </a:bodyPr>
          <a:lstStyle/>
          <a:p>
            <a:r>
              <a:rPr lang="zh-TW" altLang="en-US" dirty="0"/>
              <a:t>不用特別講爬下來，我們發現租房訊息長這樣，大部分都是廣告，用圈出重點</a:t>
            </a:r>
            <a:endParaRPr lang="en-US" altLang="zh-TW" dirty="0"/>
          </a:p>
          <a:p>
            <a:r>
              <a:rPr lang="zh-TW" altLang="en-US" dirty="0"/>
              <a:t>上面是廣告</a:t>
            </a:r>
            <a:endParaRPr lang="en-US" altLang="zh-TW" dirty="0"/>
          </a:p>
          <a:p>
            <a:r>
              <a:rPr lang="zh-TW" altLang="en-US" dirty="0"/>
              <a:t>下面是關鍵字</a:t>
            </a:r>
            <a:endParaRPr lang="en-US" altLang="zh-TW" dirty="0"/>
          </a:p>
          <a:p>
            <a:r>
              <a:rPr lang="zh-TW" altLang="en-US" dirty="0"/>
              <a:t>對於消除上面有一定的困難</a:t>
            </a:r>
          </a:p>
        </p:txBody>
      </p:sp>
      <p:sp>
        <p:nvSpPr>
          <p:cNvPr id="3" name="矩形 2">
            <a:extLst>
              <a:ext uri="{FF2B5EF4-FFF2-40B4-BE49-F238E27FC236}">
                <a16:creationId xmlns:a16="http://schemas.microsoft.com/office/drawing/2014/main" id="{88041000-1246-48A3-A7E1-92468479662C}"/>
              </a:ext>
            </a:extLst>
          </p:cNvPr>
          <p:cNvSpPr/>
          <p:nvPr/>
        </p:nvSpPr>
        <p:spPr>
          <a:xfrm>
            <a:off x="3581400" y="6846206"/>
            <a:ext cx="5334000" cy="2335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文字方塊 3">
            <a:extLst>
              <a:ext uri="{FF2B5EF4-FFF2-40B4-BE49-F238E27FC236}">
                <a16:creationId xmlns:a16="http://schemas.microsoft.com/office/drawing/2014/main" id="{13786972-039E-493A-A864-78415B06D6D1}"/>
              </a:ext>
            </a:extLst>
          </p:cNvPr>
          <p:cNvSpPr txBox="1"/>
          <p:nvPr/>
        </p:nvSpPr>
        <p:spPr>
          <a:xfrm>
            <a:off x="14401800" y="2781300"/>
            <a:ext cx="1338828" cy="369332"/>
          </a:xfrm>
          <a:prstGeom prst="rect">
            <a:avLst/>
          </a:prstGeom>
          <a:noFill/>
        </p:spPr>
        <p:txBody>
          <a:bodyPr wrap="none" rtlCol="0">
            <a:spAutoFit/>
          </a:bodyPr>
          <a:lstStyle/>
          <a:p>
            <a:r>
              <a:rPr lang="zh-TW" altLang="en-US" dirty="0"/>
              <a:t>蓋掉前一張</a:t>
            </a:r>
            <a:endParaRPr lang="en-US" altLang="zh-TW" dirty="0"/>
          </a:p>
        </p:txBody>
      </p:sp>
    </p:spTree>
    <p:extLst>
      <p:ext uri="{BB962C8B-B14F-4D97-AF65-F5344CB8AC3E}">
        <p14:creationId xmlns:p14="http://schemas.microsoft.com/office/powerpoint/2010/main" val="2097924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E2D141C-09E6-4549-9D6F-4F56A4B5E641}"/>
              </a:ext>
            </a:extLst>
          </p:cNvPr>
          <p:cNvPicPr>
            <a:picLocks noChangeAspect="1"/>
          </p:cNvPicPr>
          <p:nvPr/>
        </p:nvPicPr>
        <p:blipFill rotWithShape="1">
          <a:blip r:embed="rId2">
            <a:extLst>
              <a:ext uri="{28A0092B-C50C-407E-A947-70E740481C1C}">
                <a14:useLocalDpi xmlns:a14="http://schemas.microsoft.com/office/drawing/2010/main" val="0"/>
              </a:ext>
            </a:extLst>
          </a:blip>
          <a:srcRect r="34650"/>
          <a:stretch/>
        </p:blipFill>
        <p:spPr>
          <a:xfrm>
            <a:off x="609600" y="1310894"/>
            <a:ext cx="17320353" cy="7802499"/>
          </a:xfrm>
          <a:prstGeom prst="rect">
            <a:avLst/>
          </a:prstGeom>
        </p:spPr>
      </p:pic>
      <p:pic>
        <p:nvPicPr>
          <p:cNvPr id="5" name="圖片 4">
            <a:extLst>
              <a:ext uri="{FF2B5EF4-FFF2-40B4-BE49-F238E27FC236}">
                <a16:creationId xmlns:a16="http://schemas.microsoft.com/office/drawing/2014/main" id="{BCF3B8C6-DDEE-4B87-8748-FDCDAF7ECAEE}"/>
              </a:ext>
            </a:extLst>
          </p:cNvPr>
          <p:cNvPicPr>
            <a:picLocks noChangeAspect="1"/>
          </p:cNvPicPr>
          <p:nvPr/>
        </p:nvPicPr>
        <p:blipFill rotWithShape="1">
          <a:blip r:embed="rId3">
            <a:extLst>
              <a:ext uri="{28A0092B-C50C-407E-A947-70E740481C1C}">
                <a14:useLocalDpi xmlns:a14="http://schemas.microsoft.com/office/drawing/2010/main" val="0"/>
              </a:ext>
            </a:extLst>
          </a:blip>
          <a:srcRect r="33879"/>
          <a:stretch/>
        </p:blipFill>
        <p:spPr>
          <a:xfrm>
            <a:off x="1600200" y="1700092"/>
            <a:ext cx="15523208" cy="6098931"/>
          </a:xfrm>
          <a:prstGeom prst="rect">
            <a:avLst/>
          </a:prstGeom>
        </p:spPr>
      </p:pic>
      <p:sp>
        <p:nvSpPr>
          <p:cNvPr id="8" name="文字方塊 7">
            <a:extLst>
              <a:ext uri="{FF2B5EF4-FFF2-40B4-BE49-F238E27FC236}">
                <a16:creationId xmlns:a16="http://schemas.microsoft.com/office/drawing/2014/main" id="{15CB9A7B-950E-4529-B0E7-5CF7C0A96C46}"/>
              </a:ext>
            </a:extLst>
          </p:cNvPr>
          <p:cNvSpPr txBox="1"/>
          <p:nvPr/>
        </p:nvSpPr>
        <p:spPr>
          <a:xfrm>
            <a:off x="304800" y="240014"/>
            <a:ext cx="1107996" cy="369332"/>
          </a:xfrm>
          <a:prstGeom prst="rect">
            <a:avLst/>
          </a:prstGeom>
          <a:noFill/>
        </p:spPr>
        <p:txBody>
          <a:bodyPr wrap="none" rtlCol="0">
            <a:spAutoFit/>
          </a:bodyPr>
          <a:lstStyle/>
          <a:p>
            <a:r>
              <a:rPr lang="zh-TW" altLang="en-US" dirty="0"/>
              <a:t>技術困難</a:t>
            </a:r>
          </a:p>
        </p:txBody>
      </p:sp>
      <p:sp>
        <p:nvSpPr>
          <p:cNvPr id="2" name="文字方塊 1">
            <a:extLst>
              <a:ext uri="{FF2B5EF4-FFF2-40B4-BE49-F238E27FC236}">
                <a16:creationId xmlns:a16="http://schemas.microsoft.com/office/drawing/2014/main" id="{5AF7CBB1-1195-4233-87EA-862418582F1D}"/>
              </a:ext>
            </a:extLst>
          </p:cNvPr>
          <p:cNvSpPr txBox="1"/>
          <p:nvPr/>
        </p:nvSpPr>
        <p:spPr>
          <a:xfrm>
            <a:off x="12962374" y="5448300"/>
            <a:ext cx="8032968" cy="1200329"/>
          </a:xfrm>
          <a:prstGeom prst="rect">
            <a:avLst/>
          </a:prstGeom>
          <a:noFill/>
        </p:spPr>
        <p:txBody>
          <a:bodyPr wrap="none" rtlCol="0">
            <a:spAutoFit/>
          </a:bodyPr>
          <a:lstStyle/>
          <a:p>
            <a:r>
              <a:rPr lang="zh-TW" altLang="en-US" dirty="0"/>
              <a:t>不用特別講爬下來，我們發現租房訊息長這樣，大部分都是廣告，用圈出重點</a:t>
            </a:r>
            <a:endParaRPr lang="en-US" altLang="zh-TW" dirty="0"/>
          </a:p>
          <a:p>
            <a:r>
              <a:rPr lang="zh-TW" altLang="en-US" dirty="0"/>
              <a:t>上面是廣告</a:t>
            </a:r>
            <a:endParaRPr lang="en-US" altLang="zh-TW" dirty="0"/>
          </a:p>
          <a:p>
            <a:r>
              <a:rPr lang="zh-TW" altLang="en-US" dirty="0"/>
              <a:t>下面是關鍵字</a:t>
            </a:r>
            <a:endParaRPr lang="en-US" altLang="zh-TW" dirty="0"/>
          </a:p>
          <a:p>
            <a:r>
              <a:rPr lang="zh-TW" altLang="en-US" dirty="0"/>
              <a:t>對於消除上面有一定的困難</a:t>
            </a:r>
          </a:p>
        </p:txBody>
      </p:sp>
      <p:sp>
        <p:nvSpPr>
          <p:cNvPr id="3" name="矩形 2">
            <a:extLst>
              <a:ext uri="{FF2B5EF4-FFF2-40B4-BE49-F238E27FC236}">
                <a16:creationId xmlns:a16="http://schemas.microsoft.com/office/drawing/2014/main" id="{88041000-1246-48A3-A7E1-92468479662C}"/>
              </a:ext>
            </a:extLst>
          </p:cNvPr>
          <p:cNvSpPr/>
          <p:nvPr/>
        </p:nvSpPr>
        <p:spPr>
          <a:xfrm>
            <a:off x="4267200" y="3238499"/>
            <a:ext cx="7620000" cy="3410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文字方塊 3">
            <a:extLst>
              <a:ext uri="{FF2B5EF4-FFF2-40B4-BE49-F238E27FC236}">
                <a16:creationId xmlns:a16="http://schemas.microsoft.com/office/drawing/2014/main" id="{13786972-039E-493A-A864-78415B06D6D1}"/>
              </a:ext>
            </a:extLst>
          </p:cNvPr>
          <p:cNvSpPr txBox="1"/>
          <p:nvPr/>
        </p:nvSpPr>
        <p:spPr>
          <a:xfrm>
            <a:off x="14401800" y="2781300"/>
            <a:ext cx="1338828" cy="369332"/>
          </a:xfrm>
          <a:prstGeom prst="rect">
            <a:avLst/>
          </a:prstGeom>
          <a:noFill/>
        </p:spPr>
        <p:txBody>
          <a:bodyPr wrap="none" rtlCol="0">
            <a:spAutoFit/>
          </a:bodyPr>
          <a:lstStyle/>
          <a:p>
            <a:r>
              <a:rPr lang="zh-TW" altLang="en-US" dirty="0"/>
              <a:t>蓋掉前一張</a:t>
            </a:r>
            <a:endParaRPr lang="en-US" altLang="zh-TW" dirty="0"/>
          </a:p>
        </p:txBody>
      </p:sp>
    </p:spTree>
    <p:extLst>
      <p:ext uri="{BB962C8B-B14F-4D97-AF65-F5344CB8AC3E}">
        <p14:creationId xmlns:p14="http://schemas.microsoft.com/office/powerpoint/2010/main" val="71771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239000" y="5143500"/>
            <a:ext cx="6203887"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黃金屋</a:t>
            </a:r>
            <a:r>
              <a:rPr lang="en-US" altLang="zh-TW" sz="13800" spc="-30" dirty="0">
                <a:solidFill>
                  <a:srgbClr val="E8E5DA"/>
                </a:solidFill>
                <a:latin typeface="漢儀新蒂蠟筆體" panose="02000500000000000000" pitchFamily="2" charset="-120"/>
                <a:ea typeface="漢儀新蒂蠟筆體" panose="02000500000000000000" pitchFamily="2" charset="-120"/>
              </a:rPr>
              <a:t>App</a:t>
            </a:r>
            <a:endParaRPr lang="zh-TW" altLang="en-US"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報告人：陳玉函</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55168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52449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08</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1517918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22" y="1866900"/>
            <a:ext cx="10690839" cy="5938761"/>
          </a:xfrm>
          <a:prstGeom prst="rect">
            <a:avLst/>
          </a:prstGeom>
        </p:spPr>
      </p:pic>
      <p:sp>
        <p:nvSpPr>
          <p:cNvPr id="12" name="橢圓 11">
            <a:extLst>
              <a:ext uri="{FF2B5EF4-FFF2-40B4-BE49-F238E27FC236}">
                <a16:creationId xmlns:a16="http://schemas.microsoft.com/office/drawing/2014/main" id="{92D4BD2E-0A08-4E9E-A01B-E59761895A72}"/>
              </a:ext>
            </a:extLst>
          </p:cNvPr>
          <p:cNvSpPr/>
          <p:nvPr/>
        </p:nvSpPr>
        <p:spPr>
          <a:xfrm>
            <a:off x="13335000" y="2400309"/>
            <a:ext cx="3131555" cy="3193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03726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DED14D8-CC68-4959-87D5-5D8A679EA3A9}"/>
              </a:ext>
            </a:extLst>
          </p:cNvPr>
          <p:cNvSpPr txBox="1"/>
          <p:nvPr/>
        </p:nvSpPr>
        <p:spPr>
          <a:xfrm>
            <a:off x="2590800" y="3086100"/>
            <a:ext cx="3775393" cy="954107"/>
          </a:xfrm>
          <a:prstGeom prst="rect">
            <a:avLst/>
          </a:prstGeom>
          <a:noFill/>
        </p:spPr>
        <p:txBody>
          <a:bodyPr wrap="none" rtlCol="0">
            <a:spAutoFit/>
          </a:bodyPr>
          <a:lstStyle/>
          <a:p>
            <a:r>
              <a:rPr lang="zh-TW" altLang="en-US" sz="2800" dirty="0"/>
              <a:t>放</a:t>
            </a:r>
            <a:r>
              <a:rPr lang="en-US" altLang="zh-TW" sz="2800" dirty="0" err="1"/>
              <a:t>gigma</a:t>
            </a:r>
            <a:r>
              <a:rPr lang="zh-TW" altLang="en-US" sz="2800" dirty="0"/>
              <a:t>所有畫面</a:t>
            </a:r>
            <a:endParaRPr lang="en-US" altLang="zh-TW" sz="2800" dirty="0"/>
          </a:p>
          <a:p>
            <a:r>
              <a:rPr lang="zh-TW" altLang="en-US" sz="2800" dirty="0"/>
              <a:t>把已經做出來的放旁邊</a:t>
            </a:r>
          </a:p>
        </p:txBody>
      </p:sp>
    </p:spTree>
    <p:extLst>
      <p:ext uri="{BB962C8B-B14F-4D97-AF65-F5344CB8AC3E}">
        <p14:creationId xmlns:p14="http://schemas.microsoft.com/office/powerpoint/2010/main" val="2912563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8084047" y="5143500"/>
            <a:ext cx="4083450"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資料庫</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6361926"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6090024"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09</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4083295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22" y="1866900"/>
            <a:ext cx="10690839" cy="5938761"/>
          </a:xfrm>
          <a:prstGeom prst="rect">
            <a:avLst/>
          </a:prstGeom>
        </p:spPr>
      </p:pic>
      <p:sp>
        <p:nvSpPr>
          <p:cNvPr id="12" name="橢圓 11">
            <a:extLst>
              <a:ext uri="{FF2B5EF4-FFF2-40B4-BE49-F238E27FC236}">
                <a16:creationId xmlns:a16="http://schemas.microsoft.com/office/drawing/2014/main" id="{92D4BD2E-0A08-4E9E-A01B-E59761895A72}"/>
              </a:ext>
            </a:extLst>
          </p:cNvPr>
          <p:cNvSpPr/>
          <p:nvPr/>
        </p:nvSpPr>
        <p:spPr>
          <a:xfrm>
            <a:off x="8686800" y="3086100"/>
            <a:ext cx="2590798" cy="25483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3E4BA991-E013-4A92-AAEC-FE67CB6535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934817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5" name="群組 4">
            <a:extLst>
              <a:ext uri="{FF2B5EF4-FFF2-40B4-BE49-F238E27FC236}">
                <a16:creationId xmlns:a16="http://schemas.microsoft.com/office/drawing/2014/main" id="{F4C32B61-7242-450B-BA2A-B98CD6B524FC}"/>
              </a:ext>
            </a:extLst>
          </p:cNvPr>
          <p:cNvGrpSpPr/>
          <p:nvPr/>
        </p:nvGrpSpPr>
        <p:grpSpPr>
          <a:xfrm>
            <a:off x="5464327" y="1041806"/>
            <a:ext cx="7359346" cy="1104458"/>
            <a:chOff x="10058406" y="1870034"/>
            <a:chExt cx="7359346" cy="1104458"/>
          </a:xfrm>
        </p:grpSpPr>
        <p:grpSp>
          <p:nvGrpSpPr>
            <p:cNvPr id="9" name="Group 9"/>
            <p:cNvGrpSpPr/>
            <p:nvPr/>
          </p:nvGrpSpPr>
          <p:grpSpPr>
            <a:xfrm>
              <a:off x="10058406" y="1870034"/>
              <a:ext cx="7359346" cy="1104458"/>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20" name="矩形 19">
              <a:extLst>
                <a:ext uri="{FF2B5EF4-FFF2-40B4-BE49-F238E27FC236}">
                  <a16:creationId xmlns:a16="http://schemas.microsoft.com/office/drawing/2014/main" id="{32E08379-DAEE-49EF-BA17-B511B7E359E4}"/>
                </a:ext>
              </a:extLst>
            </p:cNvPr>
            <p:cNvSpPr/>
            <p:nvPr/>
          </p:nvSpPr>
          <p:spPr>
            <a:xfrm>
              <a:off x="10271244" y="2040836"/>
              <a:ext cx="7146508" cy="769441"/>
            </a:xfrm>
            <a:prstGeom prst="rect">
              <a:avLst/>
            </a:prstGeom>
          </p:spPr>
          <p:txBody>
            <a:bodyPr wrap="none">
              <a:spAutoFit/>
            </a:bodyPr>
            <a:lstStyle/>
            <a:p>
              <a:r>
                <a:rPr lang="zh-TW" altLang="en-US" sz="4400" b="1" dirty="0">
                  <a:solidFill>
                    <a:srgbClr val="E8E5DA"/>
                  </a:solidFill>
                  <a:latin typeface="Arial Black" panose="020B0A04020102020204" pitchFamily="34" charset="0"/>
                  <a:ea typeface="微軟正黑體" panose="020B0604030504040204" pitchFamily="34" charset="-120"/>
                </a:rPr>
                <a:t>ER-model(housedetail)</a:t>
              </a:r>
            </a:p>
          </p:txBody>
        </p:sp>
      </p:grpSp>
      <p:pic>
        <p:nvPicPr>
          <p:cNvPr id="22" name="圖片 21">
            <a:extLst>
              <a:ext uri="{FF2B5EF4-FFF2-40B4-BE49-F238E27FC236}">
                <a16:creationId xmlns:a16="http://schemas.microsoft.com/office/drawing/2014/main" id="{710B0FC0-26D3-47CE-B8E2-2B7C918FBFA8}"/>
              </a:ext>
            </a:extLst>
          </p:cNvPr>
          <p:cNvPicPr>
            <a:picLocks noChangeAspect="1"/>
          </p:cNvPicPr>
          <p:nvPr/>
        </p:nvPicPr>
        <p:blipFill rotWithShape="1">
          <a:blip r:embed="rId2">
            <a:extLst>
              <a:ext uri="{28A0092B-C50C-407E-A947-70E740481C1C}">
                <a14:useLocalDpi xmlns:a14="http://schemas.microsoft.com/office/drawing/2010/main" val="0"/>
              </a:ext>
            </a:extLst>
          </a:blip>
          <a:srcRect l="11048" b="4737"/>
          <a:stretch/>
        </p:blipFill>
        <p:spPr>
          <a:xfrm>
            <a:off x="3444090" y="2317066"/>
            <a:ext cx="8866163" cy="7632166"/>
          </a:xfrm>
          <a:prstGeom prst="rect">
            <a:avLst/>
          </a:prstGeom>
        </p:spPr>
      </p:pic>
      <p:sp>
        <p:nvSpPr>
          <p:cNvPr id="24" name="文字方塊 23">
            <a:extLst>
              <a:ext uri="{FF2B5EF4-FFF2-40B4-BE49-F238E27FC236}">
                <a16:creationId xmlns:a16="http://schemas.microsoft.com/office/drawing/2014/main" id="{E79738AE-BBFA-461B-85B6-305069F362D0}"/>
              </a:ext>
            </a:extLst>
          </p:cNvPr>
          <p:cNvSpPr txBox="1"/>
          <p:nvPr/>
        </p:nvSpPr>
        <p:spPr>
          <a:xfrm>
            <a:off x="12420600" y="2187148"/>
            <a:ext cx="5059440" cy="4524315"/>
          </a:xfrm>
          <a:prstGeom prst="rect">
            <a:avLst/>
          </a:prstGeom>
          <a:noFill/>
        </p:spPr>
        <p:txBody>
          <a:bodyPr wrap="square" rtlCol="0">
            <a:spAutoFit/>
          </a:bodyPr>
          <a:lstStyle/>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房屋詳細資料</a:t>
            </a:r>
            <a:endParaRPr lang="en-US" altLang="zh-TW" sz="7200" dirty="0">
              <a:solidFill>
                <a:srgbClr val="A84B2D"/>
              </a:solidFill>
              <a:latin typeface="漢儀新蒂蠟筆體" panose="02000500000000000000" pitchFamily="2" charset="-120"/>
              <a:ea typeface="漢儀新蒂蠟筆體" panose="02000500000000000000" pitchFamily="2" charset="-120"/>
            </a:endParaRPr>
          </a:p>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刊登者</a:t>
            </a:r>
            <a:endParaRPr lang="en-US" altLang="zh-TW" sz="7200" dirty="0">
              <a:solidFill>
                <a:srgbClr val="A84B2D"/>
              </a:solidFill>
              <a:latin typeface="漢儀新蒂蠟筆體" panose="02000500000000000000" pitchFamily="2" charset="-120"/>
              <a:ea typeface="漢儀新蒂蠟筆體" panose="02000500000000000000" pitchFamily="2" charset="-120"/>
            </a:endParaRPr>
          </a:p>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設備</a:t>
            </a:r>
            <a:endParaRPr lang="en-US" altLang="zh-TW" sz="7200" dirty="0">
              <a:solidFill>
                <a:srgbClr val="A84B2D"/>
              </a:solidFill>
              <a:latin typeface="漢儀新蒂蠟筆體" panose="02000500000000000000" pitchFamily="2" charset="-120"/>
              <a:ea typeface="漢儀新蒂蠟筆體" panose="02000500000000000000" pitchFamily="2" charset="-120"/>
            </a:endParaRPr>
          </a:p>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地址</a:t>
            </a:r>
          </a:p>
        </p:txBody>
      </p:sp>
      <p:pic>
        <p:nvPicPr>
          <p:cNvPr id="17" name="圖片 16">
            <a:extLst>
              <a:ext uri="{FF2B5EF4-FFF2-40B4-BE49-F238E27FC236}">
                <a16:creationId xmlns:a16="http://schemas.microsoft.com/office/drawing/2014/main" id="{FF6051EC-FD4C-46F9-A9FC-A85F2961C7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2598741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9" name="Group 9"/>
          <p:cNvGrpSpPr/>
          <p:nvPr/>
        </p:nvGrpSpPr>
        <p:grpSpPr>
          <a:xfrm>
            <a:off x="-1563806" y="6894394"/>
            <a:ext cx="5261212" cy="526121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12" name="TextBox 12"/>
          <p:cNvSpPr txBox="1"/>
          <p:nvPr/>
        </p:nvSpPr>
        <p:spPr>
          <a:xfrm>
            <a:off x="1819867" y="2668826"/>
            <a:ext cx="4079278" cy="1317925"/>
          </a:xfrm>
          <a:prstGeom prst="rect">
            <a:avLst/>
          </a:prstGeom>
        </p:spPr>
        <p:txBody>
          <a:bodyPr lIns="0" tIns="0" rIns="0" bIns="0" rtlCol="0" anchor="t">
            <a:spAutoFit/>
          </a:bodyPr>
          <a:lstStyle/>
          <a:p>
            <a:pPr algn="l">
              <a:lnSpc>
                <a:spcPts val="8466"/>
              </a:lnSpc>
            </a:pPr>
            <a:r>
              <a:rPr lang="zh-TW" altLang="en-US" sz="16600" spc="-296" dirty="0">
                <a:solidFill>
                  <a:srgbClr val="A84B2D"/>
                </a:solidFill>
                <a:latin typeface="漢儀新蒂蠟筆體" panose="02000500000000000000" pitchFamily="2" charset="-120"/>
                <a:ea typeface="漢儀新蒂蠟筆體" panose="02000500000000000000" pitchFamily="2" charset="-120"/>
              </a:rPr>
              <a:t>目錄</a:t>
            </a:r>
            <a:endParaRPr lang="en-US" sz="16600" spc="-296" dirty="0">
              <a:solidFill>
                <a:srgbClr val="A84B2D"/>
              </a:solidFill>
              <a:latin typeface="漢儀新蒂蠟筆體" panose="02000500000000000000" pitchFamily="2" charset="-120"/>
              <a:ea typeface="漢儀新蒂蠟筆體" panose="02000500000000000000" pitchFamily="2" charset="-120"/>
            </a:endParaRPr>
          </a:p>
        </p:txBody>
      </p:sp>
      <p:grpSp>
        <p:nvGrpSpPr>
          <p:cNvPr id="22" name="Group 22"/>
          <p:cNvGrpSpPr/>
          <p:nvPr/>
        </p:nvGrpSpPr>
        <p:grpSpPr>
          <a:xfrm>
            <a:off x="3302459" y="6086351"/>
            <a:ext cx="1616087" cy="161608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5" name="群組 4">
            <a:extLst>
              <a:ext uri="{FF2B5EF4-FFF2-40B4-BE49-F238E27FC236}">
                <a16:creationId xmlns:a16="http://schemas.microsoft.com/office/drawing/2014/main" id="{23865CDE-27A6-4BCA-871A-4584F4409661}"/>
              </a:ext>
            </a:extLst>
          </p:cNvPr>
          <p:cNvGrpSpPr/>
          <p:nvPr/>
        </p:nvGrpSpPr>
        <p:grpSpPr>
          <a:xfrm>
            <a:off x="6050995" y="2296538"/>
            <a:ext cx="4515011" cy="744575"/>
            <a:chOff x="6921148" y="1714500"/>
            <a:chExt cx="4515011" cy="744575"/>
          </a:xfrm>
        </p:grpSpPr>
        <p:sp>
          <p:nvSpPr>
            <p:cNvPr id="15" name="TextBox 15"/>
            <p:cNvSpPr txBox="1"/>
            <p:nvPr/>
          </p:nvSpPr>
          <p:spPr>
            <a:xfrm>
              <a:off x="7750414" y="1714500"/>
              <a:ext cx="368574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背景與動機</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16" name="TextBox 16"/>
            <p:cNvSpPr txBox="1"/>
            <p:nvPr/>
          </p:nvSpPr>
          <p:spPr>
            <a:xfrm>
              <a:off x="6921148" y="1789853"/>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01</a:t>
              </a:r>
            </a:p>
          </p:txBody>
        </p:sp>
      </p:grpSp>
      <p:grpSp>
        <p:nvGrpSpPr>
          <p:cNvPr id="6" name="群組 5">
            <a:extLst>
              <a:ext uri="{FF2B5EF4-FFF2-40B4-BE49-F238E27FC236}">
                <a16:creationId xmlns:a16="http://schemas.microsoft.com/office/drawing/2014/main" id="{F8DAA203-CAF2-4FBA-A0CC-5C24E5CC6119}"/>
              </a:ext>
            </a:extLst>
          </p:cNvPr>
          <p:cNvGrpSpPr/>
          <p:nvPr/>
        </p:nvGrpSpPr>
        <p:grpSpPr>
          <a:xfrm>
            <a:off x="5983586" y="3650913"/>
            <a:ext cx="3827568" cy="786696"/>
            <a:chOff x="6853739" y="3068875"/>
            <a:chExt cx="3827568" cy="786696"/>
          </a:xfrm>
        </p:grpSpPr>
        <p:sp>
          <p:nvSpPr>
            <p:cNvPr id="53" name="TextBox 15">
              <a:extLst>
                <a:ext uri="{FF2B5EF4-FFF2-40B4-BE49-F238E27FC236}">
                  <a16:creationId xmlns:a16="http://schemas.microsoft.com/office/drawing/2014/main" id="{389D7453-C457-45FB-ABE9-8EFB14AA0FD0}"/>
                </a:ext>
              </a:extLst>
            </p:cNvPr>
            <p:cNvSpPr txBox="1"/>
            <p:nvPr/>
          </p:nvSpPr>
          <p:spPr>
            <a:xfrm>
              <a:off x="7754282" y="306887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系統特色</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4" name="TextBox 16">
              <a:extLst>
                <a:ext uri="{FF2B5EF4-FFF2-40B4-BE49-F238E27FC236}">
                  <a16:creationId xmlns:a16="http://schemas.microsoft.com/office/drawing/2014/main" id="{74941C39-33FA-483A-A0B5-91FF2DB18444}"/>
                </a:ext>
              </a:extLst>
            </p:cNvPr>
            <p:cNvSpPr txBox="1"/>
            <p:nvPr/>
          </p:nvSpPr>
          <p:spPr>
            <a:xfrm>
              <a:off x="6853739" y="3186349"/>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02</a:t>
              </a:r>
            </a:p>
          </p:txBody>
        </p:sp>
      </p:grpSp>
      <p:grpSp>
        <p:nvGrpSpPr>
          <p:cNvPr id="13" name="群組 12">
            <a:extLst>
              <a:ext uri="{FF2B5EF4-FFF2-40B4-BE49-F238E27FC236}">
                <a16:creationId xmlns:a16="http://schemas.microsoft.com/office/drawing/2014/main" id="{159900B0-EA0D-4D33-80AC-047A03426077}"/>
              </a:ext>
            </a:extLst>
          </p:cNvPr>
          <p:cNvGrpSpPr/>
          <p:nvPr/>
        </p:nvGrpSpPr>
        <p:grpSpPr>
          <a:xfrm>
            <a:off x="6050994" y="4999586"/>
            <a:ext cx="5069799" cy="762850"/>
            <a:chOff x="6921147" y="4417548"/>
            <a:chExt cx="5069799" cy="762850"/>
          </a:xfrm>
        </p:grpSpPr>
        <p:sp>
          <p:nvSpPr>
            <p:cNvPr id="59" name="TextBox 15">
              <a:extLst>
                <a:ext uri="{FF2B5EF4-FFF2-40B4-BE49-F238E27FC236}">
                  <a16:creationId xmlns:a16="http://schemas.microsoft.com/office/drawing/2014/main" id="{622F0F3B-E051-4FF9-9B55-75B379C8DCDF}"/>
                </a:ext>
              </a:extLst>
            </p:cNvPr>
            <p:cNvSpPr txBox="1"/>
            <p:nvPr/>
          </p:nvSpPr>
          <p:spPr>
            <a:xfrm>
              <a:off x="7866076" y="4417548"/>
              <a:ext cx="4124870"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相似系統比對</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0" name="TextBox 16">
              <a:extLst>
                <a:ext uri="{FF2B5EF4-FFF2-40B4-BE49-F238E27FC236}">
                  <a16:creationId xmlns:a16="http://schemas.microsoft.com/office/drawing/2014/main" id="{0082F5BE-09EB-4146-86E4-ACBA9A077307}"/>
                </a:ext>
              </a:extLst>
            </p:cNvPr>
            <p:cNvSpPr txBox="1"/>
            <p:nvPr/>
          </p:nvSpPr>
          <p:spPr>
            <a:xfrm>
              <a:off x="6921147" y="4511176"/>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03</a:t>
              </a:r>
            </a:p>
          </p:txBody>
        </p:sp>
      </p:grpSp>
      <p:grpSp>
        <p:nvGrpSpPr>
          <p:cNvPr id="14" name="群組 13">
            <a:extLst>
              <a:ext uri="{FF2B5EF4-FFF2-40B4-BE49-F238E27FC236}">
                <a16:creationId xmlns:a16="http://schemas.microsoft.com/office/drawing/2014/main" id="{39FDACF1-CD34-4C9B-A517-913C4973675E}"/>
              </a:ext>
            </a:extLst>
          </p:cNvPr>
          <p:cNvGrpSpPr/>
          <p:nvPr/>
        </p:nvGrpSpPr>
        <p:grpSpPr>
          <a:xfrm>
            <a:off x="6050993" y="7655130"/>
            <a:ext cx="5069800" cy="778274"/>
            <a:chOff x="6921146" y="5738959"/>
            <a:chExt cx="5069800" cy="778274"/>
          </a:xfrm>
        </p:grpSpPr>
        <p:sp>
          <p:nvSpPr>
            <p:cNvPr id="65" name="TextBox 15">
              <a:extLst>
                <a:ext uri="{FF2B5EF4-FFF2-40B4-BE49-F238E27FC236}">
                  <a16:creationId xmlns:a16="http://schemas.microsoft.com/office/drawing/2014/main" id="{31459289-25CE-4B0F-AC9E-C5170DAD2A97}"/>
                </a:ext>
              </a:extLst>
            </p:cNvPr>
            <p:cNvSpPr txBox="1"/>
            <p:nvPr/>
          </p:nvSpPr>
          <p:spPr>
            <a:xfrm>
              <a:off x="7750414" y="5738959"/>
              <a:ext cx="4240532"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系統架構</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6" name="TextBox 16">
              <a:extLst>
                <a:ext uri="{FF2B5EF4-FFF2-40B4-BE49-F238E27FC236}">
                  <a16:creationId xmlns:a16="http://schemas.microsoft.com/office/drawing/2014/main" id="{F9B46AA2-F5D3-4A9E-A80C-BFB619F23A18}"/>
                </a:ext>
              </a:extLst>
            </p:cNvPr>
            <p:cNvSpPr txBox="1"/>
            <p:nvPr/>
          </p:nvSpPr>
          <p:spPr>
            <a:xfrm>
              <a:off x="6921146" y="5848011"/>
              <a:ext cx="944925"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05</a:t>
              </a:r>
            </a:p>
          </p:txBody>
        </p:sp>
      </p:grpSp>
      <p:grpSp>
        <p:nvGrpSpPr>
          <p:cNvPr id="4" name="群組 3">
            <a:extLst>
              <a:ext uri="{FF2B5EF4-FFF2-40B4-BE49-F238E27FC236}">
                <a16:creationId xmlns:a16="http://schemas.microsoft.com/office/drawing/2014/main" id="{816BF20A-0D5E-4AE0-8B8A-8554EA091756}"/>
              </a:ext>
            </a:extLst>
          </p:cNvPr>
          <p:cNvGrpSpPr/>
          <p:nvPr/>
        </p:nvGrpSpPr>
        <p:grpSpPr>
          <a:xfrm>
            <a:off x="6044993" y="6306457"/>
            <a:ext cx="3766161" cy="756268"/>
            <a:chOff x="6915146" y="7085792"/>
            <a:chExt cx="3766161" cy="756268"/>
          </a:xfrm>
        </p:grpSpPr>
        <p:sp>
          <p:nvSpPr>
            <p:cNvPr id="71" name="TextBox 15">
              <a:extLst>
                <a:ext uri="{FF2B5EF4-FFF2-40B4-BE49-F238E27FC236}">
                  <a16:creationId xmlns:a16="http://schemas.microsoft.com/office/drawing/2014/main" id="{B76212F2-3FC2-487F-B368-713462E68F88}"/>
                </a:ext>
              </a:extLst>
            </p:cNvPr>
            <p:cNvSpPr txBox="1"/>
            <p:nvPr/>
          </p:nvSpPr>
          <p:spPr>
            <a:xfrm>
              <a:off x="7754282" y="7085792"/>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營運規劃</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2" name="TextBox 16">
              <a:extLst>
                <a:ext uri="{FF2B5EF4-FFF2-40B4-BE49-F238E27FC236}">
                  <a16:creationId xmlns:a16="http://schemas.microsoft.com/office/drawing/2014/main" id="{3F3F7300-5BB6-4B6A-844C-967048385DC5}"/>
                </a:ext>
              </a:extLst>
            </p:cNvPr>
            <p:cNvSpPr txBox="1"/>
            <p:nvPr/>
          </p:nvSpPr>
          <p:spPr>
            <a:xfrm>
              <a:off x="6915146" y="7172838"/>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04</a:t>
              </a:r>
            </a:p>
          </p:txBody>
        </p:sp>
      </p:grpSp>
      <p:grpSp>
        <p:nvGrpSpPr>
          <p:cNvPr id="17" name="群組 16">
            <a:extLst>
              <a:ext uri="{FF2B5EF4-FFF2-40B4-BE49-F238E27FC236}">
                <a16:creationId xmlns:a16="http://schemas.microsoft.com/office/drawing/2014/main" id="{11AE6B78-28BF-4C6D-8C80-91DBFA007536}"/>
              </a:ext>
            </a:extLst>
          </p:cNvPr>
          <p:cNvGrpSpPr/>
          <p:nvPr/>
        </p:nvGrpSpPr>
        <p:grpSpPr>
          <a:xfrm>
            <a:off x="11574928" y="2328368"/>
            <a:ext cx="3766161" cy="756268"/>
            <a:chOff x="6915146" y="8432625"/>
            <a:chExt cx="3766161" cy="756268"/>
          </a:xfrm>
        </p:grpSpPr>
        <p:sp>
          <p:nvSpPr>
            <p:cNvPr id="78" name="TextBox 15">
              <a:extLst>
                <a:ext uri="{FF2B5EF4-FFF2-40B4-BE49-F238E27FC236}">
                  <a16:creationId xmlns:a16="http://schemas.microsoft.com/office/drawing/2014/main" id="{10FF1050-41D5-48CD-9114-C0A261DA3839}"/>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爬蟲</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9" name="TextBox 16">
              <a:extLst>
                <a:ext uri="{FF2B5EF4-FFF2-40B4-BE49-F238E27FC236}">
                  <a16:creationId xmlns:a16="http://schemas.microsoft.com/office/drawing/2014/main" id="{17562D8A-940C-4065-BB7C-8AA971DAFEDF}"/>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06</a:t>
              </a:r>
            </a:p>
          </p:txBody>
        </p:sp>
      </p:grpSp>
      <p:grpSp>
        <p:nvGrpSpPr>
          <p:cNvPr id="44" name="群組 43">
            <a:extLst>
              <a:ext uri="{FF2B5EF4-FFF2-40B4-BE49-F238E27FC236}">
                <a16:creationId xmlns:a16="http://schemas.microsoft.com/office/drawing/2014/main" id="{E287F2FF-C45F-4D0B-BDE0-7A2E88F4A426}"/>
              </a:ext>
            </a:extLst>
          </p:cNvPr>
          <p:cNvGrpSpPr/>
          <p:nvPr/>
        </p:nvGrpSpPr>
        <p:grpSpPr>
          <a:xfrm>
            <a:off x="11559688" y="4999586"/>
            <a:ext cx="3766161" cy="756268"/>
            <a:chOff x="6915146" y="8432625"/>
            <a:chExt cx="3766161" cy="756268"/>
          </a:xfrm>
        </p:grpSpPr>
        <p:sp>
          <p:nvSpPr>
            <p:cNvPr id="45" name="TextBox 15">
              <a:extLst>
                <a:ext uri="{FF2B5EF4-FFF2-40B4-BE49-F238E27FC236}">
                  <a16:creationId xmlns:a16="http://schemas.microsoft.com/office/drawing/2014/main" id="{F8FA12FA-51B6-4130-B0FD-FFEEC6CA391C}"/>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黃金屋</a:t>
              </a:r>
              <a:r>
                <a:rPr lang="en-US" altLang="zh-TW" sz="7200" spc="-30" dirty="0">
                  <a:solidFill>
                    <a:srgbClr val="A84B2D"/>
                  </a:solidFill>
                  <a:latin typeface="漢儀新蒂蠟筆體" panose="02000500000000000000" pitchFamily="2" charset="-120"/>
                  <a:ea typeface="漢儀新蒂蠟筆體" panose="02000500000000000000" pitchFamily="2" charset="-120"/>
                </a:rPr>
                <a:t>App</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46" name="TextBox 16">
              <a:extLst>
                <a:ext uri="{FF2B5EF4-FFF2-40B4-BE49-F238E27FC236}">
                  <a16:creationId xmlns:a16="http://schemas.microsoft.com/office/drawing/2014/main" id="{7BC0192E-6DB4-4AE8-A263-E73BBE0729D9}"/>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08</a:t>
              </a:r>
            </a:p>
          </p:txBody>
        </p:sp>
      </p:grpSp>
      <p:grpSp>
        <p:nvGrpSpPr>
          <p:cNvPr id="47" name="群組 46">
            <a:extLst>
              <a:ext uri="{FF2B5EF4-FFF2-40B4-BE49-F238E27FC236}">
                <a16:creationId xmlns:a16="http://schemas.microsoft.com/office/drawing/2014/main" id="{24FBA0A0-0861-44E2-8812-80B3DF4A6141}"/>
              </a:ext>
            </a:extLst>
          </p:cNvPr>
          <p:cNvGrpSpPr/>
          <p:nvPr/>
        </p:nvGrpSpPr>
        <p:grpSpPr>
          <a:xfrm>
            <a:off x="11574928" y="6286500"/>
            <a:ext cx="3766161" cy="756268"/>
            <a:chOff x="6915146" y="8432625"/>
            <a:chExt cx="3766161" cy="756268"/>
          </a:xfrm>
        </p:grpSpPr>
        <p:sp>
          <p:nvSpPr>
            <p:cNvPr id="48" name="TextBox 15">
              <a:extLst>
                <a:ext uri="{FF2B5EF4-FFF2-40B4-BE49-F238E27FC236}">
                  <a16:creationId xmlns:a16="http://schemas.microsoft.com/office/drawing/2014/main" id="{5AE08A52-86CE-42EC-8248-8AB7A0B6F79A}"/>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資料庫</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49" name="TextBox 16">
              <a:extLst>
                <a:ext uri="{FF2B5EF4-FFF2-40B4-BE49-F238E27FC236}">
                  <a16:creationId xmlns:a16="http://schemas.microsoft.com/office/drawing/2014/main" id="{1D692421-3649-4DEC-899B-8575E2EB008E}"/>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09</a:t>
              </a:r>
            </a:p>
          </p:txBody>
        </p:sp>
      </p:grpSp>
      <p:grpSp>
        <p:nvGrpSpPr>
          <p:cNvPr id="50" name="群組 49">
            <a:extLst>
              <a:ext uri="{FF2B5EF4-FFF2-40B4-BE49-F238E27FC236}">
                <a16:creationId xmlns:a16="http://schemas.microsoft.com/office/drawing/2014/main" id="{550F3DE5-9959-46D3-81C2-182B6AB30366}"/>
              </a:ext>
            </a:extLst>
          </p:cNvPr>
          <p:cNvGrpSpPr/>
          <p:nvPr/>
        </p:nvGrpSpPr>
        <p:grpSpPr>
          <a:xfrm>
            <a:off x="11565419" y="7662093"/>
            <a:ext cx="3766161" cy="756268"/>
            <a:chOff x="6915146" y="8432625"/>
            <a:chExt cx="3766161" cy="756268"/>
          </a:xfrm>
        </p:grpSpPr>
        <p:sp>
          <p:nvSpPr>
            <p:cNvPr id="51" name="TextBox 15">
              <a:extLst>
                <a:ext uri="{FF2B5EF4-FFF2-40B4-BE49-F238E27FC236}">
                  <a16:creationId xmlns:a16="http://schemas.microsoft.com/office/drawing/2014/main" id="{13E1E14F-701F-43EB-8CCB-73CCB48D1A3B}"/>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未來展望</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2" name="TextBox 16">
              <a:extLst>
                <a:ext uri="{FF2B5EF4-FFF2-40B4-BE49-F238E27FC236}">
                  <a16:creationId xmlns:a16="http://schemas.microsoft.com/office/drawing/2014/main" id="{E8C61F0E-B3B4-474B-B831-66E31C0EE4F8}"/>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10</a:t>
              </a:r>
            </a:p>
          </p:txBody>
        </p:sp>
      </p:grpSp>
      <p:grpSp>
        <p:nvGrpSpPr>
          <p:cNvPr id="55" name="群組 54">
            <a:extLst>
              <a:ext uri="{FF2B5EF4-FFF2-40B4-BE49-F238E27FC236}">
                <a16:creationId xmlns:a16="http://schemas.microsoft.com/office/drawing/2014/main" id="{F9B4BCA1-2887-4477-8798-F868C4073C30}"/>
              </a:ext>
            </a:extLst>
          </p:cNvPr>
          <p:cNvGrpSpPr/>
          <p:nvPr/>
        </p:nvGrpSpPr>
        <p:grpSpPr>
          <a:xfrm>
            <a:off x="11574928" y="3658827"/>
            <a:ext cx="4862504" cy="756268"/>
            <a:chOff x="6915146" y="8432625"/>
            <a:chExt cx="4862504" cy="756268"/>
          </a:xfrm>
        </p:grpSpPr>
        <p:sp>
          <p:nvSpPr>
            <p:cNvPr id="56" name="TextBox 15">
              <a:extLst>
                <a:ext uri="{FF2B5EF4-FFF2-40B4-BE49-F238E27FC236}">
                  <a16:creationId xmlns:a16="http://schemas.microsoft.com/office/drawing/2014/main" id="{728B8842-5C08-418C-B1C8-786CCD2AA7EC}"/>
                </a:ext>
              </a:extLst>
            </p:cNvPr>
            <p:cNvSpPr txBox="1"/>
            <p:nvPr/>
          </p:nvSpPr>
          <p:spPr>
            <a:xfrm>
              <a:off x="7754282" y="8432625"/>
              <a:ext cx="4023368"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自然語言處理</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7" name="TextBox 16">
              <a:extLst>
                <a:ext uri="{FF2B5EF4-FFF2-40B4-BE49-F238E27FC236}">
                  <a16:creationId xmlns:a16="http://schemas.microsoft.com/office/drawing/2014/main" id="{1C3F323F-D6BE-4C46-9BBE-E83A95373BC3}"/>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07</a:t>
              </a:r>
            </a:p>
          </p:txBody>
        </p:sp>
      </p:grpSp>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pic>
        <p:nvPicPr>
          <p:cNvPr id="22" name="圖片 21">
            <a:extLst>
              <a:ext uri="{FF2B5EF4-FFF2-40B4-BE49-F238E27FC236}">
                <a16:creationId xmlns:a16="http://schemas.microsoft.com/office/drawing/2014/main" id="{F773AC80-30D7-4598-9B9D-3935CCD53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1636" y="2554822"/>
            <a:ext cx="8574851" cy="6431138"/>
          </a:xfrm>
          <a:prstGeom prst="rect">
            <a:avLst/>
          </a:prstGeom>
        </p:spPr>
      </p:pic>
      <p:sp>
        <p:nvSpPr>
          <p:cNvPr id="23" name="文字方塊 22">
            <a:extLst>
              <a:ext uri="{FF2B5EF4-FFF2-40B4-BE49-F238E27FC236}">
                <a16:creationId xmlns:a16="http://schemas.microsoft.com/office/drawing/2014/main" id="{294BC408-74F0-4ABD-A8AC-81FF083610FE}"/>
              </a:ext>
            </a:extLst>
          </p:cNvPr>
          <p:cNvSpPr txBox="1"/>
          <p:nvPr/>
        </p:nvSpPr>
        <p:spPr>
          <a:xfrm>
            <a:off x="1676400" y="2741355"/>
            <a:ext cx="4346062" cy="2554545"/>
          </a:xfrm>
          <a:prstGeom prst="rect">
            <a:avLst/>
          </a:prstGeom>
          <a:noFill/>
        </p:spPr>
        <p:txBody>
          <a:bodyPr wrap="none" rtlCol="0">
            <a:spAutoFit/>
          </a:bodyPr>
          <a:lstStyle/>
          <a:p>
            <a:pPr marL="1143000" indent="-1143000">
              <a:buFont typeface="Arial" panose="020B0604020202020204" pitchFamily="34" charset="0"/>
              <a:buChar char="•"/>
            </a:pPr>
            <a:r>
              <a:rPr lang="zh-TW" altLang="en-US" sz="8000" dirty="0">
                <a:solidFill>
                  <a:srgbClr val="A84B2D"/>
                </a:solidFill>
                <a:latin typeface="漢儀新蒂蠟筆體" panose="02000500000000000000" pitchFamily="2" charset="-120"/>
                <a:ea typeface="漢儀新蒂蠟筆體" panose="02000500000000000000" pitchFamily="2" charset="-120"/>
              </a:rPr>
              <a:t>會員資料</a:t>
            </a:r>
            <a:endParaRPr lang="en-US" altLang="zh-TW" sz="8000" dirty="0">
              <a:solidFill>
                <a:srgbClr val="A84B2D"/>
              </a:solidFill>
              <a:latin typeface="漢儀新蒂蠟筆體" panose="02000500000000000000" pitchFamily="2" charset="-120"/>
              <a:ea typeface="漢儀新蒂蠟筆體" panose="02000500000000000000" pitchFamily="2" charset="-120"/>
            </a:endParaRPr>
          </a:p>
          <a:p>
            <a:pPr marL="1143000" indent="-1143000">
              <a:buFont typeface="Arial" panose="020B0604020202020204" pitchFamily="34" charset="0"/>
              <a:buChar char="•"/>
            </a:pPr>
            <a:r>
              <a:rPr lang="zh-TW" altLang="en-US" sz="8000" dirty="0">
                <a:solidFill>
                  <a:srgbClr val="A84B2D"/>
                </a:solidFill>
                <a:latin typeface="漢儀新蒂蠟筆體" panose="02000500000000000000" pitchFamily="2" charset="-120"/>
                <a:ea typeface="漢儀新蒂蠟筆體" panose="02000500000000000000" pitchFamily="2" charset="-120"/>
              </a:rPr>
              <a:t>頭貼</a:t>
            </a:r>
          </a:p>
        </p:txBody>
      </p:sp>
      <p:grpSp>
        <p:nvGrpSpPr>
          <p:cNvPr id="5" name="群組 4">
            <a:extLst>
              <a:ext uri="{FF2B5EF4-FFF2-40B4-BE49-F238E27FC236}">
                <a16:creationId xmlns:a16="http://schemas.microsoft.com/office/drawing/2014/main" id="{71517967-D3D4-46C9-8A9B-357B68002342}"/>
              </a:ext>
            </a:extLst>
          </p:cNvPr>
          <p:cNvGrpSpPr/>
          <p:nvPr/>
        </p:nvGrpSpPr>
        <p:grpSpPr>
          <a:xfrm>
            <a:off x="5729253" y="1039831"/>
            <a:ext cx="6934200" cy="1104458"/>
            <a:chOff x="5729253" y="1039831"/>
            <a:chExt cx="6934200" cy="1104458"/>
          </a:xfrm>
        </p:grpSpPr>
        <p:sp>
          <p:nvSpPr>
            <p:cNvPr id="16" name="Freeform 10">
              <a:extLst>
                <a:ext uri="{FF2B5EF4-FFF2-40B4-BE49-F238E27FC236}">
                  <a16:creationId xmlns:a16="http://schemas.microsoft.com/office/drawing/2014/main" id="{A08B5651-D55C-4353-9275-896D8F0CAD29}"/>
                </a:ext>
              </a:extLst>
            </p:cNvPr>
            <p:cNvSpPr/>
            <p:nvPr/>
          </p:nvSpPr>
          <p:spPr>
            <a:xfrm>
              <a:off x="5729253" y="1039831"/>
              <a:ext cx="6934200" cy="1104458"/>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20" name="矩形 19">
              <a:extLst>
                <a:ext uri="{FF2B5EF4-FFF2-40B4-BE49-F238E27FC236}">
                  <a16:creationId xmlns:a16="http://schemas.microsoft.com/office/drawing/2014/main" id="{363F2E56-A550-4F3A-AFCB-D957E557C73C}"/>
                </a:ext>
              </a:extLst>
            </p:cNvPr>
            <p:cNvSpPr/>
            <p:nvPr/>
          </p:nvSpPr>
          <p:spPr>
            <a:xfrm>
              <a:off x="6172128" y="1209314"/>
              <a:ext cx="6048451" cy="769441"/>
            </a:xfrm>
            <a:prstGeom prst="rect">
              <a:avLst/>
            </a:prstGeom>
          </p:spPr>
          <p:txBody>
            <a:bodyPr wrap="none">
              <a:spAutoFit/>
            </a:bodyPr>
            <a:lstStyle/>
            <a:p>
              <a:r>
                <a:rPr lang="zh-TW" altLang="en-US" sz="4400" b="1" dirty="0">
                  <a:solidFill>
                    <a:srgbClr val="E8E5DA"/>
                  </a:solidFill>
                  <a:latin typeface="Arial Black" panose="020B0A04020102020204" pitchFamily="34" charset="0"/>
                  <a:ea typeface="微軟正黑體" panose="020B0604030504040204" pitchFamily="34" charset="-120"/>
                </a:rPr>
                <a:t>ER-model(member)</a:t>
              </a:r>
            </a:p>
          </p:txBody>
        </p:sp>
      </p:grpSp>
      <p:pic>
        <p:nvPicPr>
          <p:cNvPr id="18" name="圖片 17">
            <a:extLst>
              <a:ext uri="{FF2B5EF4-FFF2-40B4-BE49-F238E27FC236}">
                <a16:creationId xmlns:a16="http://schemas.microsoft.com/office/drawing/2014/main" id="{FB02EAD5-9CAF-44F1-A75F-73C62C887A9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01614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2">
            <a:extLst>
              <a:ext uri="{FF2B5EF4-FFF2-40B4-BE49-F238E27FC236}">
                <a16:creationId xmlns:a16="http://schemas.microsoft.com/office/drawing/2014/main" id="{AA00B219-5B26-4ABF-BB2B-BF0059BED513}"/>
              </a:ext>
            </a:extLst>
          </p:cNvPr>
          <p:cNvGrpSpPr/>
          <p:nvPr/>
        </p:nvGrpSpPr>
        <p:grpSpPr>
          <a:xfrm>
            <a:off x="11642423" y="4595536"/>
            <a:ext cx="4571992" cy="4111080"/>
            <a:chOff x="0" y="0"/>
            <a:chExt cx="1974982" cy="2297916"/>
          </a:xfrm>
        </p:grpSpPr>
        <p:sp>
          <p:nvSpPr>
            <p:cNvPr id="35" name="Freeform 3">
              <a:extLst>
                <a:ext uri="{FF2B5EF4-FFF2-40B4-BE49-F238E27FC236}">
                  <a16:creationId xmlns:a16="http://schemas.microsoft.com/office/drawing/2014/main" id="{4FF2AC86-EB80-4253-93FC-2F094ACE9F13}"/>
                </a:ext>
              </a:extLst>
            </p:cNvPr>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36" name="TextBox 4">
              <a:extLst>
                <a:ext uri="{FF2B5EF4-FFF2-40B4-BE49-F238E27FC236}">
                  <a16:creationId xmlns:a16="http://schemas.microsoft.com/office/drawing/2014/main" id="{84E0D8B9-6411-46CC-8C1F-C97BF0F77DC6}"/>
                </a:ext>
              </a:extLst>
            </p:cNvPr>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31" name="Group 2">
            <a:extLst>
              <a:ext uri="{FF2B5EF4-FFF2-40B4-BE49-F238E27FC236}">
                <a16:creationId xmlns:a16="http://schemas.microsoft.com/office/drawing/2014/main" id="{840FAD20-2BF2-4E3B-8910-E94626F1375E}"/>
              </a:ext>
            </a:extLst>
          </p:cNvPr>
          <p:cNvGrpSpPr/>
          <p:nvPr/>
        </p:nvGrpSpPr>
        <p:grpSpPr>
          <a:xfrm>
            <a:off x="6858004" y="2991621"/>
            <a:ext cx="4571992" cy="5714995"/>
            <a:chOff x="0" y="0"/>
            <a:chExt cx="1974982" cy="2297916"/>
          </a:xfrm>
        </p:grpSpPr>
        <p:sp>
          <p:nvSpPr>
            <p:cNvPr id="32" name="Freeform 3">
              <a:extLst>
                <a:ext uri="{FF2B5EF4-FFF2-40B4-BE49-F238E27FC236}">
                  <a16:creationId xmlns:a16="http://schemas.microsoft.com/office/drawing/2014/main" id="{6FC1408F-7E7A-4172-8A9B-BEF99FBB61A4}"/>
                </a:ext>
              </a:extLst>
            </p:cNvPr>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33" name="TextBox 4">
              <a:extLst>
                <a:ext uri="{FF2B5EF4-FFF2-40B4-BE49-F238E27FC236}">
                  <a16:creationId xmlns:a16="http://schemas.microsoft.com/office/drawing/2014/main" id="{D221F217-2524-4A03-9A98-74E5D1DE9D27}"/>
                </a:ext>
              </a:extLst>
            </p:cNvPr>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28" name="Group 2">
            <a:extLst>
              <a:ext uri="{FF2B5EF4-FFF2-40B4-BE49-F238E27FC236}">
                <a16:creationId xmlns:a16="http://schemas.microsoft.com/office/drawing/2014/main" id="{A19B0CAD-8639-4B91-8F18-8DB1B3BF2007}"/>
              </a:ext>
            </a:extLst>
          </p:cNvPr>
          <p:cNvGrpSpPr/>
          <p:nvPr/>
        </p:nvGrpSpPr>
        <p:grpSpPr>
          <a:xfrm>
            <a:off x="2073585" y="2995334"/>
            <a:ext cx="4571992" cy="5714995"/>
            <a:chOff x="0" y="0"/>
            <a:chExt cx="1974982" cy="2297916"/>
          </a:xfrm>
        </p:grpSpPr>
        <p:sp>
          <p:nvSpPr>
            <p:cNvPr id="29" name="Freeform 3">
              <a:extLst>
                <a:ext uri="{FF2B5EF4-FFF2-40B4-BE49-F238E27FC236}">
                  <a16:creationId xmlns:a16="http://schemas.microsoft.com/office/drawing/2014/main" id="{9A77EFB3-709E-4D0F-9D17-AD68B6730ABC}"/>
                </a:ext>
              </a:extLst>
            </p:cNvPr>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30" name="TextBox 4">
              <a:extLst>
                <a:ext uri="{FF2B5EF4-FFF2-40B4-BE49-F238E27FC236}">
                  <a16:creationId xmlns:a16="http://schemas.microsoft.com/office/drawing/2014/main" id="{F00BA39D-8ABA-4721-85DA-84D9A5ED5247}"/>
                </a:ext>
              </a:extLst>
            </p:cNvPr>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2039600" y="1028700"/>
            <a:ext cx="5177789" cy="1600197"/>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944740" y="1028700"/>
            <a:ext cx="2310749" cy="1600197"/>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矩形 19">
            <a:extLst>
              <a:ext uri="{FF2B5EF4-FFF2-40B4-BE49-F238E27FC236}">
                <a16:creationId xmlns:a16="http://schemas.microsoft.com/office/drawing/2014/main" id="{8D0F6EA8-6B31-4F83-BAFB-ADED7BF6ED92}"/>
              </a:ext>
            </a:extLst>
          </p:cNvPr>
          <p:cNvSpPr/>
          <p:nvPr/>
        </p:nvSpPr>
        <p:spPr>
          <a:xfrm>
            <a:off x="12959763" y="1244510"/>
            <a:ext cx="3969953" cy="1015663"/>
          </a:xfrm>
          <a:prstGeom prst="rect">
            <a:avLst/>
          </a:prstGeom>
        </p:spPr>
        <p:txBody>
          <a:bodyPr wrap="square">
            <a:spAutoFit/>
          </a:bodyPr>
          <a:lstStyle/>
          <a:p>
            <a:r>
              <a:rPr lang="zh-TW" altLang="en-US" sz="6000" b="1" dirty="0">
                <a:solidFill>
                  <a:srgbClr val="E8E5DA"/>
                </a:solidFill>
                <a:latin typeface="微軟正黑體" panose="020B0604030504040204" pitchFamily="34" charset="-120"/>
                <a:ea typeface="微軟正黑體" panose="020B0604030504040204" pitchFamily="34" charset="-120"/>
              </a:rPr>
              <a:t>data view</a:t>
            </a:r>
          </a:p>
        </p:txBody>
      </p:sp>
      <p:pic>
        <p:nvPicPr>
          <p:cNvPr id="22" name="圖片 21">
            <a:extLst>
              <a:ext uri="{FF2B5EF4-FFF2-40B4-BE49-F238E27FC236}">
                <a16:creationId xmlns:a16="http://schemas.microsoft.com/office/drawing/2014/main" id="{994DE876-C5E2-451F-8043-57C5E998EE26}"/>
              </a:ext>
            </a:extLst>
          </p:cNvPr>
          <p:cNvPicPr>
            <a:picLocks noChangeAspect="1"/>
          </p:cNvPicPr>
          <p:nvPr/>
        </p:nvPicPr>
        <p:blipFill rotWithShape="1">
          <a:blip r:embed="rId2">
            <a:extLst>
              <a:ext uri="{28A0092B-C50C-407E-A947-70E740481C1C}">
                <a14:useLocalDpi xmlns:a14="http://schemas.microsoft.com/office/drawing/2010/main" val="0"/>
              </a:ext>
            </a:extLst>
          </a:blip>
          <a:srcRect l="77553" b="64087"/>
          <a:stretch/>
        </p:blipFill>
        <p:spPr>
          <a:xfrm>
            <a:off x="11968028" y="5147119"/>
            <a:ext cx="3920782" cy="3007507"/>
          </a:xfrm>
          <a:prstGeom prst="rect">
            <a:avLst/>
          </a:prstGeom>
        </p:spPr>
      </p:pic>
      <p:sp>
        <p:nvSpPr>
          <p:cNvPr id="23" name="文字方塊 22">
            <a:extLst>
              <a:ext uri="{FF2B5EF4-FFF2-40B4-BE49-F238E27FC236}">
                <a16:creationId xmlns:a16="http://schemas.microsoft.com/office/drawing/2014/main" id="{EAB98E97-DDC4-4652-9DF8-CCF2D44B05F3}"/>
              </a:ext>
            </a:extLst>
          </p:cNvPr>
          <p:cNvSpPr txBox="1"/>
          <p:nvPr/>
        </p:nvSpPr>
        <p:spPr>
          <a:xfrm>
            <a:off x="2789989" y="1752341"/>
            <a:ext cx="3139183" cy="1200329"/>
          </a:xfrm>
          <a:prstGeom prst="rect">
            <a:avLst/>
          </a:prstGeom>
          <a:noFill/>
        </p:spPr>
        <p:txBody>
          <a:bodyPr wrap="square" rtlCol="0">
            <a:spAutoFit/>
          </a:bodyPr>
          <a:lstStyle/>
          <a:p>
            <a:pPr marL="857250" indent="-857250" algn="ctr">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地區</a:t>
            </a:r>
          </a:p>
        </p:txBody>
      </p:sp>
      <p:sp>
        <p:nvSpPr>
          <p:cNvPr id="24" name="文字方塊 23">
            <a:extLst>
              <a:ext uri="{FF2B5EF4-FFF2-40B4-BE49-F238E27FC236}">
                <a16:creationId xmlns:a16="http://schemas.microsoft.com/office/drawing/2014/main" id="{329AC3BC-859C-44E6-805F-D4D42F609F78}"/>
              </a:ext>
            </a:extLst>
          </p:cNvPr>
          <p:cNvSpPr txBox="1"/>
          <p:nvPr/>
        </p:nvSpPr>
        <p:spPr>
          <a:xfrm>
            <a:off x="7536828" y="1740608"/>
            <a:ext cx="3214341" cy="1200329"/>
          </a:xfrm>
          <a:prstGeom prst="rect">
            <a:avLst/>
          </a:prstGeom>
          <a:noFill/>
        </p:spPr>
        <p:txBody>
          <a:bodyPr wrap="none" rtlCol="0">
            <a:spAutoFit/>
          </a:bodyPr>
          <a:lstStyle/>
          <a:p>
            <a:pPr marL="285750" indent="-28575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房屋型態</a:t>
            </a:r>
          </a:p>
        </p:txBody>
      </p:sp>
      <p:sp>
        <p:nvSpPr>
          <p:cNvPr id="25" name="文字方塊 24">
            <a:extLst>
              <a:ext uri="{FF2B5EF4-FFF2-40B4-BE49-F238E27FC236}">
                <a16:creationId xmlns:a16="http://schemas.microsoft.com/office/drawing/2014/main" id="{E71F475D-FDDA-4D30-83B8-5365CCC996D2}"/>
              </a:ext>
            </a:extLst>
          </p:cNvPr>
          <p:cNvSpPr txBox="1"/>
          <p:nvPr/>
        </p:nvSpPr>
        <p:spPr>
          <a:xfrm>
            <a:off x="12643723" y="3435276"/>
            <a:ext cx="2403222" cy="1200329"/>
          </a:xfrm>
          <a:prstGeom prst="rect">
            <a:avLst/>
          </a:prstGeom>
          <a:noFill/>
        </p:spPr>
        <p:txBody>
          <a:bodyPr wrap="none" rtlCol="0">
            <a:spAutoFit/>
          </a:bodyPr>
          <a:lstStyle/>
          <a:p>
            <a:pPr marL="857250" indent="-85725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價格</a:t>
            </a:r>
          </a:p>
        </p:txBody>
      </p:sp>
      <p:pic>
        <p:nvPicPr>
          <p:cNvPr id="26" name="圖片 25">
            <a:extLst>
              <a:ext uri="{FF2B5EF4-FFF2-40B4-BE49-F238E27FC236}">
                <a16:creationId xmlns:a16="http://schemas.microsoft.com/office/drawing/2014/main" id="{81093406-AD69-4D29-989F-8F86066B9FE2}"/>
              </a:ext>
            </a:extLst>
          </p:cNvPr>
          <p:cNvPicPr>
            <a:picLocks noChangeAspect="1"/>
          </p:cNvPicPr>
          <p:nvPr/>
        </p:nvPicPr>
        <p:blipFill rotWithShape="1">
          <a:blip r:embed="rId2">
            <a:extLst>
              <a:ext uri="{28A0092B-C50C-407E-A947-70E740481C1C}">
                <a14:useLocalDpi xmlns:a14="http://schemas.microsoft.com/office/drawing/2010/main" val="0"/>
              </a:ext>
            </a:extLst>
          </a:blip>
          <a:srcRect l="42061" r="27156"/>
          <a:stretch/>
        </p:blipFill>
        <p:spPr>
          <a:xfrm>
            <a:off x="7189756" y="3471371"/>
            <a:ext cx="3908487" cy="4660737"/>
          </a:xfrm>
          <a:prstGeom prst="rect">
            <a:avLst/>
          </a:prstGeom>
        </p:spPr>
      </p:pic>
      <p:pic>
        <p:nvPicPr>
          <p:cNvPr id="27" name="圖片 26">
            <a:extLst>
              <a:ext uri="{FF2B5EF4-FFF2-40B4-BE49-F238E27FC236}">
                <a16:creationId xmlns:a16="http://schemas.microsoft.com/office/drawing/2014/main" id="{9CE5EC1F-5E06-4147-9B7C-A13B22A3C7B4}"/>
              </a:ext>
            </a:extLst>
          </p:cNvPr>
          <p:cNvPicPr>
            <a:picLocks noChangeAspect="1"/>
          </p:cNvPicPr>
          <p:nvPr/>
        </p:nvPicPr>
        <p:blipFill rotWithShape="1">
          <a:blip r:embed="rId2">
            <a:extLst>
              <a:ext uri="{28A0092B-C50C-407E-A947-70E740481C1C}">
                <a14:useLocalDpi xmlns:a14="http://schemas.microsoft.com/office/drawing/2010/main" val="0"/>
              </a:ext>
            </a:extLst>
          </a:blip>
          <a:srcRect r="72188" b="6371"/>
          <a:stretch/>
        </p:blipFill>
        <p:spPr>
          <a:xfrm>
            <a:off x="2586295" y="3493890"/>
            <a:ext cx="3599580" cy="4660736"/>
          </a:xfrm>
          <a:prstGeom prst="rect">
            <a:avLst/>
          </a:prstGeom>
        </p:spPr>
      </p:pic>
      <p:pic>
        <p:nvPicPr>
          <p:cNvPr id="37" name="圖片 36">
            <a:extLst>
              <a:ext uri="{FF2B5EF4-FFF2-40B4-BE49-F238E27FC236}">
                <a16:creationId xmlns:a16="http://schemas.microsoft.com/office/drawing/2014/main" id="{9F752551-D656-461B-AD9A-C1B3A99579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14743031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275570" y="1036547"/>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42720" y="1036547"/>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矩形 19">
            <a:extLst>
              <a:ext uri="{FF2B5EF4-FFF2-40B4-BE49-F238E27FC236}">
                <a16:creationId xmlns:a16="http://schemas.microsoft.com/office/drawing/2014/main" id="{626694B4-938B-4283-B57A-26D3F66ED4F7}"/>
              </a:ext>
            </a:extLst>
          </p:cNvPr>
          <p:cNvSpPr/>
          <p:nvPr/>
        </p:nvSpPr>
        <p:spPr>
          <a:xfrm>
            <a:off x="11835830" y="1197867"/>
            <a:ext cx="3794629" cy="1569660"/>
          </a:xfrm>
          <a:prstGeom prst="rect">
            <a:avLst/>
          </a:prstGeom>
        </p:spPr>
        <p:txBody>
          <a:bodyPr wrap="none">
            <a:spAutoFit/>
          </a:bodyPr>
          <a:lstStyle/>
          <a:p>
            <a:r>
              <a:rPr lang="zh-TW" altLang="en-US" sz="9600" dirty="0">
                <a:solidFill>
                  <a:srgbClr val="E8E5DA"/>
                </a:solidFill>
                <a:latin typeface="漢儀新蒂蠟筆體" panose="02000500000000000000" pitchFamily="2" charset="-120"/>
                <a:ea typeface="漢儀新蒂蠟筆體" panose="02000500000000000000" pitchFamily="2" charset="-120"/>
              </a:rPr>
              <a:t>未來規劃</a:t>
            </a:r>
          </a:p>
        </p:txBody>
      </p:sp>
      <p:pic>
        <p:nvPicPr>
          <p:cNvPr id="22" name="圖片 21">
            <a:extLst>
              <a:ext uri="{FF2B5EF4-FFF2-40B4-BE49-F238E27FC236}">
                <a16:creationId xmlns:a16="http://schemas.microsoft.com/office/drawing/2014/main" id="{ACE24362-4F9C-4EED-8813-8491316EA018}"/>
              </a:ext>
            </a:extLst>
          </p:cNvPr>
          <p:cNvPicPr>
            <a:picLocks noChangeAspect="1"/>
          </p:cNvPicPr>
          <p:nvPr/>
        </p:nvPicPr>
        <p:blipFill rotWithShape="1">
          <a:blip r:embed="rId2">
            <a:extLst>
              <a:ext uri="{28A0092B-C50C-407E-A947-70E740481C1C}">
                <a14:useLocalDpi xmlns:a14="http://schemas.microsoft.com/office/drawing/2010/main" val="0"/>
              </a:ext>
            </a:extLst>
          </a:blip>
          <a:srcRect l="2737" t="2222" b="23704"/>
          <a:stretch/>
        </p:blipFill>
        <p:spPr>
          <a:xfrm>
            <a:off x="1502095" y="1028927"/>
            <a:ext cx="8349611" cy="8229147"/>
          </a:xfrm>
          <a:prstGeom prst="rect">
            <a:avLst/>
          </a:prstGeom>
        </p:spPr>
      </p:pic>
      <p:pic>
        <p:nvPicPr>
          <p:cNvPr id="15" name="圖片 14">
            <a:extLst>
              <a:ext uri="{FF2B5EF4-FFF2-40B4-BE49-F238E27FC236}">
                <a16:creationId xmlns:a16="http://schemas.microsoft.com/office/drawing/2014/main" id="{6FABB805-01C3-4386-A33F-31EB6ED012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2979522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5440671" cy="819904"/>
          </a:xfrm>
          <a:prstGeom prst="rect">
            <a:avLst/>
          </a:prstGeom>
        </p:spPr>
        <p:txBody>
          <a:bodyPr wrap="square" lIns="0" tIns="0" rIns="0" bIns="0" rtlCol="0" anchor="t">
            <a:spAutoFit/>
          </a:bodyPr>
          <a:lstStyle/>
          <a:p>
            <a:pPr>
              <a:lnSpc>
                <a:spcPts val="4200"/>
              </a:lnSpc>
            </a:pPr>
            <a:r>
              <a:rPr lang="zh-TW" altLang="en-US" sz="13800" spc="-30">
                <a:solidFill>
                  <a:srgbClr val="E8E5DA"/>
                </a:solidFill>
                <a:latin typeface="漢儀新蒂蠟筆體" panose="02000500000000000000" pitchFamily="2" charset="-120"/>
                <a:ea typeface="漢儀新蒂蠟筆體" panose="02000500000000000000" pitchFamily="2" charset="-120"/>
              </a:rPr>
              <a:t>未來展望</a:t>
            </a:r>
            <a:endParaRPr lang="zh-TW" altLang="en-US"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55930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10</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5613509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F50E27-6EFC-43EB-A8BF-A2C7F3346B97}"/>
              </a:ext>
            </a:extLst>
          </p:cNvPr>
          <p:cNvSpPr/>
          <p:nvPr/>
        </p:nvSpPr>
        <p:spPr>
          <a:xfrm>
            <a:off x="5334000" y="3696950"/>
            <a:ext cx="10341293" cy="1446550"/>
          </a:xfrm>
          <a:prstGeom prst="rect">
            <a:avLst/>
          </a:prstGeom>
        </p:spPr>
        <p:txBody>
          <a:bodyPr wrap="none">
            <a:spAutoFit/>
          </a:bodyPr>
          <a:lstStyle/>
          <a:p>
            <a:r>
              <a:rPr lang="zh-TW" altLang="en-US" sz="8800" dirty="0">
                <a:latin typeface="微軟正黑體" panose="020B0604030504040204" pitchFamily="34" charset="-120"/>
                <a:ea typeface="微軟正黑體" panose="020B0604030504040204" pitchFamily="34" charset="-120"/>
              </a:rPr>
              <a:t>系統目標與預期成果</a:t>
            </a:r>
            <a:endParaRPr lang="zh-TW" altLang="en-US" sz="8800" dirty="0"/>
          </a:p>
        </p:txBody>
      </p:sp>
      <p:sp>
        <p:nvSpPr>
          <p:cNvPr id="3" name="文字方塊 2">
            <a:extLst>
              <a:ext uri="{FF2B5EF4-FFF2-40B4-BE49-F238E27FC236}">
                <a16:creationId xmlns:a16="http://schemas.microsoft.com/office/drawing/2014/main" id="{AACB90BF-151F-4BB1-AFB6-DD5CB0D44FF6}"/>
              </a:ext>
            </a:extLst>
          </p:cNvPr>
          <p:cNvSpPr txBox="1"/>
          <p:nvPr/>
        </p:nvSpPr>
        <p:spPr>
          <a:xfrm>
            <a:off x="9372600" y="6286500"/>
            <a:ext cx="2723823" cy="1200329"/>
          </a:xfrm>
          <a:prstGeom prst="rect">
            <a:avLst/>
          </a:prstGeom>
          <a:noFill/>
        </p:spPr>
        <p:txBody>
          <a:bodyPr wrap="none" rtlCol="0">
            <a:spAutoFit/>
          </a:bodyPr>
          <a:lstStyle/>
          <a:p>
            <a:r>
              <a:rPr lang="zh-TW" altLang="en-US" dirty="0"/>
              <a:t>把規劃的功能跟介面完成</a:t>
            </a:r>
            <a:endParaRPr lang="en-US" altLang="zh-TW" dirty="0"/>
          </a:p>
          <a:p>
            <a:r>
              <a:rPr lang="en-US" altLang="zh-TW" dirty="0"/>
              <a:t>Line</a:t>
            </a:r>
            <a:r>
              <a:rPr lang="zh-TW" altLang="en-US" dirty="0"/>
              <a:t>聊天機器人</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13145048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8600906" y="5306653"/>
            <a:ext cx="544067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附錄</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6878786" y="4503755"/>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6606884" y="3933805"/>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11</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885564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F50E27-6EFC-43EB-A8BF-A2C7F3346B97}"/>
              </a:ext>
            </a:extLst>
          </p:cNvPr>
          <p:cNvSpPr/>
          <p:nvPr/>
        </p:nvSpPr>
        <p:spPr>
          <a:xfrm>
            <a:off x="5334000" y="3696950"/>
            <a:ext cx="3570208" cy="1446550"/>
          </a:xfrm>
          <a:prstGeom prst="rect">
            <a:avLst/>
          </a:prstGeom>
        </p:spPr>
        <p:txBody>
          <a:bodyPr wrap="none">
            <a:spAutoFit/>
          </a:bodyPr>
          <a:lstStyle/>
          <a:p>
            <a:r>
              <a:rPr lang="zh-TW" altLang="en-US" sz="8800" dirty="0">
                <a:latin typeface="微軟正黑體" panose="020B0604030504040204" pitchFamily="34" charset="-120"/>
                <a:ea typeface="微軟正黑體" panose="020B0604030504040204" pitchFamily="34" charset="-120"/>
              </a:rPr>
              <a:t>工具表</a:t>
            </a:r>
            <a:endParaRPr lang="zh-TW" altLang="en-US" sz="8800" dirty="0"/>
          </a:p>
        </p:txBody>
      </p:sp>
    </p:spTree>
    <p:extLst>
      <p:ext uri="{BB962C8B-B14F-4D97-AF65-F5344CB8AC3E}">
        <p14:creationId xmlns:p14="http://schemas.microsoft.com/office/powerpoint/2010/main" val="25438347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F50E27-6EFC-43EB-A8BF-A2C7F3346B97}"/>
              </a:ext>
            </a:extLst>
          </p:cNvPr>
          <p:cNvSpPr/>
          <p:nvPr/>
        </p:nvSpPr>
        <p:spPr>
          <a:xfrm>
            <a:off x="5334000" y="3696950"/>
            <a:ext cx="2441694" cy="1446550"/>
          </a:xfrm>
          <a:prstGeom prst="rect">
            <a:avLst/>
          </a:prstGeom>
        </p:spPr>
        <p:txBody>
          <a:bodyPr wrap="none">
            <a:spAutoFit/>
          </a:bodyPr>
          <a:lstStyle/>
          <a:p>
            <a:r>
              <a:rPr lang="zh-TW" altLang="en-US" sz="8800" dirty="0">
                <a:latin typeface="微軟正黑體" panose="020B0604030504040204" pitchFamily="34" charset="-120"/>
                <a:ea typeface="微軟正黑體" panose="020B0604030504040204" pitchFamily="34" charset="-120"/>
              </a:rPr>
              <a:t>分工</a:t>
            </a:r>
            <a:endParaRPr lang="zh-TW" altLang="en-US" sz="8800" dirty="0"/>
          </a:p>
        </p:txBody>
      </p:sp>
    </p:spTree>
    <p:extLst>
      <p:ext uri="{BB962C8B-B14F-4D97-AF65-F5344CB8AC3E}">
        <p14:creationId xmlns:p14="http://schemas.microsoft.com/office/powerpoint/2010/main" val="3717394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F50E27-6EFC-43EB-A8BF-A2C7F3346B97}"/>
              </a:ext>
            </a:extLst>
          </p:cNvPr>
          <p:cNvSpPr/>
          <p:nvPr/>
        </p:nvSpPr>
        <p:spPr>
          <a:xfrm>
            <a:off x="5334000" y="3696950"/>
            <a:ext cx="7074373" cy="1446550"/>
          </a:xfrm>
          <a:prstGeom prst="rect">
            <a:avLst/>
          </a:prstGeom>
        </p:spPr>
        <p:txBody>
          <a:bodyPr wrap="none">
            <a:spAutoFit/>
          </a:bodyPr>
          <a:lstStyle/>
          <a:p>
            <a:r>
              <a:rPr lang="zh-TW" altLang="en-US" sz="8800" dirty="0">
                <a:latin typeface="微軟正黑體" panose="020B0604030504040204" pitchFamily="34" charset="-120"/>
                <a:ea typeface="微軟正黑體" panose="020B0604030504040204" pitchFamily="34" charset="-120"/>
              </a:rPr>
              <a:t>主要的</a:t>
            </a:r>
            <a:r>
              <a:rPr lang="en-US" altLang="zh-TW" sz="8800" dirty="0" err="1">
                <a:latin typeface="微軟正黑體" panose="020B0604030504040204" pitchFamily="34" charset="-120"/>
                <a:ea typeface="微軟正黑體" panose="020B0604030504040204" pitchFamily="34" charset="-120"/>
              </a:rPr>
              <a:t>github</a:t>
            </a:r>
            <a:endParaRPr lang="zh-TW" altLang="en-US" sz="8800" dirty="0"/>
          </a:p>
        </p:txBody>
      </p:sp>
    </p:spTree>
    <p:extLst>
      <p:ext uri="{BB962C8B-B14F-4D97-AF65-F5344CB8AC3E}">
        <p14:creationId xmlns:p14="http://schemas.microsoft.com/office/powerpoint/2010/main" val="19105190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8001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921486" y="1580800"/>
            <a:ext cx="5789387" cy="7125400"/>
            <a:chOff x="0" y="0"/>
            <a:chExt cx="660400" cy="812800"/>
          </a:xfrm>
        </p:grpSpPr>
        <p:sp>
          <p:nvSpPr>
            <p:cNvPr id="6" name="Freeform 6"/>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2"/>
              <a:stretch>
                <a:fillRect l="-5532" t="-8444" r="-5537" b="-27006"/>
              </a:stretch>
            </a:blipFill>
            <a:ln w="38100" cap="sq">
              <a:solidFill>
                <a:srgbClr val="000000"/>
              </a:solidFill>
              <a:prstDash val="solid"/>
              <a:miter/>
            </a:ln>
          </p:spPr>
        </p:sp>
      </p:grpSp>
      <p:sp>
        <p:nvSpPr>
          <p:cNvPr id="7" name="TextBox 7"/>
          <p:cNvSpPr txBox="1"/>
          <p:nvPr/>
        </p:nvSpPr>
        <p:spPr>
          <a:xfrm>
            <a:off x="10418276" y="4547528"/>
            <a:ext cx="3918602"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Years of experience</a:t>
            </a:r>
          </a:p>
        </p:txBody>
      </p:sp>
      <p:sp>
        <p:nvSpPr>
          <p:cNvPr id="8" name="TextBox 8"/>
          <p:cNvSpPr txBox="1"/>
          <p:nvPr/>
        </p:nvSpPr>
        <p:spPr>
          <a:xfrm>
            <a:off x="10418276" y="3353826"/>
            <a:ext cx="4720298" cy="688943"/>
          </a:xfrm>
          <a:prstGeom prst="rect">
            <a:avLst/>
          </a:prstGeom>
        </p:spPr>
        <p:txBody>
          <a:bodyPr lIns="0" tIns="0" rIns="0" bIns="0" rtlCol="0" anchor="t">
            <a:spAutoFit/>
          </a:bodyPr>
          <a:lstStyle/>
          <a:p>
            <a:pPr algn="l">
              <a:lnSpc>
                <a:spcPts val="5601"/>
              </a:lnSpc>
            </a:pPr>
            <a:r>
              <a:rPr lang="en-US" sz="4001" spc="-40">
                <a:solidFill>
                  <a:srgbClr val="1E1E1E"/>
                </a:solidFill>
                <a:latin typeface="Be Vietnam Ultra-Bold"/>
              </a:rPr>
              <a:t>Richard Sanchez</a:t>
            </a:r>
          </a:p>
        </p:txBody>
      </p:sp>
      <p:sp>
        <p:nvSpPr>
          <p:cNvPr id="9" name="TextBox 9"/>
          <p:cNvSpPr txBox="1"/>
          <p:nvPr/>
        </p:nvSpPr>
        <p:spPr>
          <a:xfrm>
            <a:off x="10418276" y="5356809"/>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Over a decade of real estate expertise.</a:t>
            </a:r>
          </a:p>
        </p:txBody>
      </p:sp>
      <p:sp>
        <p:nvSpPr>
          <p:cNvPr id="10" name="TextBox 10"/>
          <p:cNvSpPr txBox="1"/>
          <p:nvPr/>
        </p:nvSpPr>
        <p:spPr>
          <a:xfrm>
            <a:off x="10418276" y="7493277"/>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Specializing in luxury properties and investment opportunities.</a:t>
            </a:r>
          </a:p>
        </p:txBody>
      </p:sp>
      <p:sp>
        <p:nvSpPr>
          <p:cNvPr id="11" name="TextBox 11"/>
          <p:cNvSpPr txBox="1"/>
          <p:nvPr/>
        </p:nvSpPr>
        <p:spPr>
          <a:xfrm>
            <a:off x="10418276" y="6685435"/>
            <a:ext cx="3243161"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Specialization</a:t>
            </a:r>
          </a:p>
        </p:txBody>
      </p:sp>
      <p:sp>
        <p:nvSpPr>
          <p:cNvPr id="12" name="AutoShape 1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13" name="AutoShape 1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4" name="AutoShape 1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8584609"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7" name="TextBox 17"/>
          <p:cNvSpPr txBox="1"/>
          <p:nvPr/>
        </p:nvSpPr>
        <p:spPr>
          <a:xfrm>
            <a:off x="10418276" y="1892691"/>
            <a:ext cx="3918602" cy="962660"/>
          </a:xfrm>
          <a:prstGeom prst="rect">
            <a:avLst/>
          </a:prstGeom>
        </p:spPr>
        <p:txBody>
          <a:bodyPr lIns="0" tIns="0" rIns="0" bIns="0" rtlCol="0" anchor="t">
            <a:spAutoFit/>
          </a:bodyPr>
          <a:lstStyle/>
          <a:p>
            <a:pPr algn="l">
              <a:lnSpc>
                <a:spcPts val="7840"/>
              </a:lnSpc>
            </a:pPr>
            <a:r>
              <a:rPr lang="en-US" sz="5600" spc="-196" dirty="0">
                <a:solidFill>
                  <a:srgbClr val="A84B2D"/>
                </a:solidFill>
                <a:latin typeface="The Seasons"/>
              </a:rPr>
              <a:t>About 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637357" y="5143500"/>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背景與動機</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報告人：蘇櫟</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grpSp>
        <p:nvGrpSpPr>
          <p:cNvPr id="6" name="群組 5">
            <a:extLst>
              <a:ext uri="{FF2B5EF4-FFF2-40B4-BE49-F238E27FC236}">
                <a16:creationId xmlns:a16="http://schemas.microsoft.com/office/drawing/2014/main" id="{DE38EA44-F98D-4EAF-8417-E7925FD07E9D}"/>
              </a:ext>
            </a:extLst>
          </p:cNvPr>
          <p:cNvGrpSpPr/>
          <p:nvPr/>
        </p:nvGrpSpPr>
        <p:grpSpPr>
          <a:xfrm>
            <a:off x="4556760" y="3770652"/>
            <a:ext cx="1970826" cy="3759525"/>
            <a:chOff x="5257800" y="3695700"/>
            <a:chExt cx="1970826" cy="3759525"/>
          </a:xfrm>
        </p:grpSpPr>
        <p:sp>
          <p:nvSpPr>
            <p:cNvPr id="4" name="矩形: 圓角 3">
              <a:extLst>
                <a:ext uri="{FF2B5EF4-FFF2-40B4-BE49-F238E27FC236}">
                  <a16:creationId xmlns:a16="http://schemas.microsoft.com/office/drawing/2014/main" id="{61CB1817-AD92-4D07-A36F-B0054EF48D45}"/>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TextBox 8">
              <a:extLst>
                <a:ext uri="{FF2B5EF4-FFF2-40B4-BE49-F238E27FC236}">
                  <a16:creationId xmlns:a16="http://schemas.microsoft.com/office/drawing/2014/main" id="{98504BFC-E29D-451C-98A1-0F82377186BF}"/>
                </a:ext>
              </a:extLst>
            </p:cNvPr>
            <p:cNvSpPr txBox="1"/>
            <p:nvPr/>
          </p:nvSpPr>
          <p:spPr>
            <a:xfrm>
              <a:off x="5257800"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01</a:t>
              </a:r>
              <a:endParaRPr sz="13800" dirty="0">
                <a:solidFill>
                  <a:srgbClr val="A84B2D"/>
                </a:solidFill>
                <a:latin typeface="漢儀新蒂蠟筆體" panose="02000500000000000000" pitchFamily="2" charset="-120"/>
                <a:ea typeface="漢儀新蒂蠟筆體" panose="02000500000000000000" pitchFamily="2" charset="-120"/>
              </a:endParaRPr>
            </a:p>
          </p:txBody>
        </p:sp>
      </p:grpSp>
    </p:spTree>
    <p:extLst>
      <p:ext uri="{BB962C8B-B14F-4D97-AF65-F5344CB8AC3E}">
        <p14:creationId xmlns:p14="http://schemas.microsoft.com/office/powerpoint/2010/main" val="724938060"/>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306050" y="2022860"/>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73200" y="2022860"/>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3" name="TextBox 13"/>
          <p:cNvSpPr txBox="1"/>
          <p:nvPr/>
        </p:nvSpPr>
        <p:spPr>
          <a:xfrm>
            <a:off x="2662498" y="2013335"/>
            <a:ext cx="6702232" cy="22193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Client Testimonials</a:t>
            </a:r>
          </a:p>
        </p:txBody>
      </p:sp>
      <p:sp>
        <p:nvSpPr>
          <p:cNvPr id="14" name="TextBox 14"/>
          <p:cNvSpPr txBox="1"/>
          <p:nvPr/>
        </p:nvSpPr>
        <p:spPr>
          <a:xfrm>
            <a:off x="10591800" y="5450107"/>
            <a:ext cx="5033702"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The professionalism and expertise of our real estate agent shone through in every aspect of the property buying process. They made it an effortless experience.</a:t>
            </a:r>
          </a:p>
        </p:txBody>
      </p:sp>
      <p:sp>
        <p:nvSpPr>
          <p:cNvPr id="15" name="TextBox 15"/>
          <p:cNvSpPr txBox="1"/>
          <p:nvPr/>
        </p:nvSpPr>
        <p:spPr>
          <a:xfrm>
            <a:off x="2662498" y="5450107"/>
            <a:ext cx="5482738"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This real estate professional provided invaluable guidance in managing our property portfolio. Their insight and support greatly enhanced our investments.</a:t>
            </a:r>
          </a:p>
        </p:txBody>
      </p:sp>
      <p:sp>
        <p:nvSpPr>
          <p:cNvPr id="16" name="TextBox 16"/>
          <p:cNvSpPr txBox="1"/>
          <p:nvPr/>
        </p:nvSpPr>
        <p:spPr>
          <a:xfrm>
            <a:off x="10591800"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Taylor Alonso</a:t>
            </a:r>
          </a:p>
        </p:txBody>
      </p:sp>
      <p:sp>
        <p:nvSpPr>
          <p:cNvPr id="17" name="TextBox 17"/>
          <p:cNvSpPr txBox="1"/>
          <p:nvPr/>
        </p:nvSpPr>
        <p:spPr>
          <a:xfrm>
            <a:off x="2662498"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Reese Miller</a:t>
            </a:r>
          </a:p>
        </p:txBody>
      </p:sp>
      <p:sp>
        <p:nvSpPr>
          <p:cNvPr id="18" name="TextBox 18"/>
          <p:cNvSpPr txBox="1"/>
          <p:nvPr/>
        </p:nvSpPr>
        <p:spPr>
          <a:xfrm>
            <a:off x="10591800"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
        <p:nvSpPr>
          <p:cNvPr id="19" name="TextBox 19"/>
          <p:cNvSpPr txBox="1"/>
          <p:nvPr/>
        </p:nvSpPr>
        <p:spPr>
          <a:xfrm>
            <a:off x="2662498"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2073299" y="3078808"/>
            <a:ext cx="14141427" cy="5561943"/>
            <a:chOff x="0" y="0"/>
            <a:chExt cx="3724491" cy="1464874"/>
          </a:xfrm>
        </p:grpSpPr>
        <p:sp>
          <p:nvSpPr>
            <p:cNvPr id="13" name="Freeform 13"/>
            <p:cNvSpPr/>
            <p:nvPr/>
          </p:nvSpPr>
          <p:spPr>
            <a:xfrm>
              <a:off x="0" y="0"/>
              <a:ext cx="3724491" cy="1464874"/>
            </a:xfrm>
            <a:custGeom>
              <a:avLst/>
              <a:gdLst/>
              <a:ahLst/>
              <a:cxnLst/>
              <a:rect l="l" t="t" r="r" b="b"/>
              <a:pathLst>
                <a:path w="3724491" h="1464874">
                  <a:moveTo>
                    <a:pt x="0" y="0"/>
                  </a:moveTo>
                  <a:lnTo>
                    <a:pt x="3724491" y="0"/>
                  </a:lnTo>
                  <a:lnTo>
                    <a:pt x="3724491" y="1464874"/>
                  </a:lnTo>
                  <a:lnTo>
                    <a:pt x="0" y="1464874"/>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47625"/>
              <a:ext cx="3724491" cy="1512499"/>
            </a:xfrm>
            <a:prstGeom prst="rect">
              <a:avLst/>
            </a:prstGeom>
          </p:spPr>
          <p:txBody>
            <a:bodyPr lIns="50800" tIns="50800" rIns="50800" bIns="50800" rtlCol="0" anchor="ctr"/>
            <a:lstStyle/>
            <a:p>
              <a:pPr algn="ctr">
                <a:lnSpc>
                  <a:spcPts val="3361"/>
                </a:lnSpc>
              </a:pPr>
              <a:endParaRPr/>
            </a:p>
          </p:txBody>
        </p:sp>
      </p:grpSp>
      <p:sp>
        <p:nvSpPr>
          <p:cNvPr id="15" name="AutoShape 15"/>
          <p:cNvSpPr/>
          <p:nvPr/>
        </p:nvSpPr>
        <p:spPr>
          <a:xfrm flipV="1">
            <a:off x="9144013" y="3106481"/>
            <a:ext cx="0" cy="5534270"/>
          </a:xfrm>
          <a:prstGeom prst="line">
            <a:avLst/>
          </a:prstGeom>
          <a:ln w="38100" cap="flat">
            <a:solidFill>
              <a:srgbClr val="1E1E1E"/>
            </a:solidFill>
            <a:prstDash val="solid"/>
            <a:headEnd type="none" w="sm" len="sm"/>
            <a:tailEnd type="none" w="sm" len="sm"/>
          </a:ln>
        </p:spPr>
      </p:sp>
      <p:sp>
        <p:nvSpPr>
          <p:cNvPr id="16" name="AutoShape 16"/>
          <p:cNvSpPr/>
          <p:nvPr/>
        </p:nvSpPr>
        <p:spPr>
          <a:xfrm flipH="1">
            <a:off x="2073299" y="5840730"/>
            <a:ext cx="14109842" cy="19050"/>
          </a:xfrm>
          <a:prstGeom prst="line">
            <a:avLst/>
          </a:prstGeom>
          <a:ln w="38100" cap="flat">
            <a:solidFill>
              <a:srgbClr val="1E1E1E"/>
            </a:solidFill>
            <a:prstDash val="solid"/>
            <a:headEnd type="none" w="sm" len="sm"/>
            <a:tailEnd type="none" w="sm" len="sm"/>
          </a:ln>
        </p:spPr>
      </p:sp>
      <p:sp>
        <p:nvSpPr>
          <p:cNvPr id="17" name="TextBox 17"/>
          <p:cNvSpPr txBox="1"/>
          <p:nvPr/>
        </p:nvSpPr>
        <p:spPr>
          <a:xfrm>
            <a:off x="5048419" y="1531948"/>
            <a:ext cx="8229288" cy="972185"/>
          </a:xfrm>
          <a:prstGeom prst="rect">
            <a:avLst/>
          </a:prstGeom>
        </p:spPr>
        <p:txBody>
          <a:bodyPr lIns="0" tIns="0" rIns="0" bIns="0" rtlCol="0" anchor="t">
            <a:spAutoFit/>
          </a:bodyPr>
          <a:lstStyle/>
          <a:p>
            <a:pPr algn="ctr">
              <a:lnSpc>
                <a:spcPts val="7840"/>
              </a:lnSpc>
            </a:pPr>
            <a:r>
              <a:rPr lang="en-US" sz="5600" spc="-196">
                <a:solidFill>
                  <a:srgbClr val="A84B2D"/>
                </a:solidFill>
                <a:latin typeface="The Seasons Bold"/>
              </a:rPr>
              <a:t>Sales Process Timeline</a:t>
            </a:r>
          </a:p>
        </p:txBody>
      </p:sp>
      <p:sp>
        <p:nvSpPr>
          <p:cNvPr id="18" name="TextBox 18"/>
          <p:cNvSpPr txBox="1"/>
          <p:nvPr/>
        </p:nvSpPr>
        <p:spPr>
          <a:xfrm>
            <a:off x="3659720" y="3736253"/>
            <a:ext cx="314223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Schedule a call</a:t>
            </a:r>
          </a:p>
        </p:txBody>
      </p:sp>
      <p:sp>
        <p:nvSpPr>
          <p:cNvPr id="19" name="TextBox 19"/>
          <p:cNvSpPr txBox="1"/>
          <p:nvPr/>
        </p:nvSpPr>
        <p:spPr>
          <a:xfrm>
            <a:off x="2742906" y="3736253"/>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01</a:t>
            </a:r>
          </a:p>
        </p:txBody>
      </p:sp>
      <p:sp>
        <p:nvSpPr>
          <p:cNvPr id="20" name="TextBox 20"/>
          <p:cNvSpPr txBox="1"/>
          <p:nvPr/>
        </p:nvSpPr>
        <p:spPr>
          <a:xfrm>
            <a:off x="9827297" y="3569584"/>
            <a:ext cx="64762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02</a:t>
            </a:r>
          </a:p>
        </p:txBody>
      </p:sp>
      <p:sp>
        <p:nvSpPr>
          <p:cNvPr id="21" name="TextBox 21"/>
          <p:cNvSpPr txBox="1"/>
          <p:nvPr/>
        </p:nvSpPr>
        <p:spPr>
          <a:xfrm>
            <a:off x="2742906" y="6536055"/>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03</a:t>
            </a:r>
          </a:p>
        </p:txBody>
      </p:sp>
      <p:sp>
        <p:nvSpPr>
          <p:cNvPr id="22" name="TextBox 22"/>
          <p:cNvSpPr txBox="1"/>
          <p:nvPr/>
        </p:nvSpPr>
        <p:spPr>
          <a:xfrm>
            <a:off x="9827297" y="6551811"/>
            <a:ext cx="783084"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04</a:t>
            </a:r>
          </a:p>
        </p:txBody>
      </p:sp>
      <p:sp>
        <p:nvSpPr>
          <p:cNvPr id="23" name="TextBox 23"/>
          <p:cNvSpPr txBox="1"/>
          <p:nvPr/>
        </p:nvSpPr>
        <p:spPr>
          <a:xfrm>
            <a:off x="3659720" y="6650355"/>
            <a:ext cx="4500171" cy="409608"/>
          </a:xfrm>
          <a:prstGeom prst="rect">
            <a:avLst/>
          </a:prstGeom>
        </p:spPr>
        <p:txBody>
          <a:bodyPr lIns="0" tIns="0" rIns="0" bIns="0" rtlCol="0" anchor="t">
            <a:spAutoFit/>
          </a:bodyPr>
          <a:lstStyle/>
          <a:p>
            <a:pPr algn="l">
              <a:lnSpc>
                <a:spcPts val="3001"/>
              </a:lnSpc>
            </a:pPr>
            <a:r>
              <a:rPr lang="en-US" sz="3001" spc="-75">
                <a:solidFill>
                  <a:srgbClr val="1E1E1E"/>
                </a:solidFill>
                <a:latin typeface="Be Vietnam Ultra-Bold"/>
              </a:rPr>
              <a:t>Look at houses for sale</a:t>
            </a:r>
          </a:p>
        </p:txBody>
      </p:sp>
      <p:sp>
        <p:nvSpPr>
          <p:cNvPr id="24" name="TextBox 24"/>
          <p:cNvSpPr txBox="1"/>
          <p:nvPr/>
        </p:nvSpPr>
        <p:spPr>
          <a:xfrm>
            <a:off x="10610381" y="3683884"/>
            <a:ext cx="4767671" cy="728378"/>
          </a:xfrm>
          <a:prstGeom prst="rect">
            <a:avLst/>
          </a:prstGeom>
        </p:spPr>
        <p:txBody>
          <a:bodyPr lIns="0" tIns="0" rIns="0" bIns="0" rtlCol="0" anchor="t">
            <a:spAutoFit/>
          </a:bodyPr>
          <a:lstStyle/>
          <a:p>
            <a:pPr algn="l">
              <a:lnSpc>
                <a:spcPts val="2801"/>
              </a:lnSpc>
            </a:pPr>
            <a:r>
              <a:rPr lang="en-US" sz="2801" spc="-70">
                <a:solidFill>
                  <a:srgbClr val="1E1E1E"/>
                </a:solidFill>
                <a:latin typeface="Be Vietnam Ultra-Bold"/>
              </a:rPr>
              <a:t>Choose the time of the meeting</a:t>
            </a:r>
          </a:p>
        </p:txBody>
      </p:sp>
      <p:sp>
        <p:nvSpPr>
          <p:cNvPr id="25" name="TextBox 25"/>
          <p:cNvSpPr txBox="1"/>
          <p:nvPr/>
        </p:nvSpPr>
        <p:spPr>
          <a:xfrm>
            <a:off x="10610381" y="6559443"/>
            <a:ext cx="4078429"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Sign the contract</a:t>
            </a:r>
          </a:p>
        </p:txBody>
      </p:sp>
      <p:sp>
        <p:nvSpPr>
          <p:cNvPr id="26" name="TextBox 26"/>
          <p:cNvSpPr txBox="1"/>
          <p:nvPr/>
        </p:nvSpPr>
        <p:spPr>
          <a:xfrm>
            <a:off x="3659720" y="4399865"/>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Initiate the process by arranging a call to discuss your property needs and preferences.</a:t>
            </a:r>
          </a:p>
        </p:txBody>
      </p:sp>
      <p:sp>
        <p:nvSpPr>
          <p:cNvPr id="27" name="TextBox 27"/>
          <p:cNvSpPr txBox="1"/>
          <p:nvPr/>
        </p:nvSpPr>
        <p:spPr>
          <a:xfrm>
            <a:off x="10610381" y="4557046"/>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Select a convenient time for a face-to-face meeting to explore available properties.</a:t>
            </a:r>
          </a:p>
        </p:txBody>
      </p:sp>
      <p:sp>
        <p:nvSpPr>
          <p:cNvPr id="28" name="TextBox 28"/>
          <p:cNvSpPr txBox="1"/>
          <p:nvPr/>
        </p:nvSpPr>
        <p:spPr>
          <a:xfrm>
            <a:off x="3659720" y="7202838"/>
            <a:ext cx="5067618" cy="701675"/>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Together, we'll visit potential homes for sale, ensuring they align with your criteria.</a:t>
            </a:r>
          </a:p>
        </p:txBody>
      </p:sp>
      <p:sp>
        <p:nvSpPr>
          <p:cNvPr id="29" name="TextBox 29"/>
          <p:cNvSpPr txBox="1"/>
          <p:nvPr/>
        </p:nvSpPr>
        <p:spPr>
          <a:xfrm>
            <a:off x="10610381" y="7185084"/>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Once you've found your dream property, we'll guide you through the contract signing process.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grpSp>
        <p:nvGrpSpPr>
          <p:cNvPr id="3" name="Group 3"/>
          <p:cNvGrpSpPr/>
          <p:nvPr/>
        </p:nvGrpSpPr>
        <p:grpSpPr>
          <a:xfrm>
            <a:off x="1047750" y="762000"/>
            <a:ext cx="16211550" cy="2068127"/>
            <a:chOff x="0" y="0"/>
            <a:chExt cx="4269709" cy="544692"/>
          </a:xfrm>
        </p:grpSpPr>
        <p:sp>
          <p:nvSpPr>
            <p:cNvPr id="4" name="Freeform 4"/>
            <p:cNvSpPr/>
            <p:nvPr/>
          </p:nvSpPr>
          <p:spPr>
            <a:xfrm>
              <a:off x="0" y="0"/>
              <a:ext cx="4269709" cy="544692"/>
            </a:xfrm>
            <a:custGeom>
              <a:avLst/>
              <a:gdLst/>
              <a:ahLst/>
              <a:cxnLst/>
              <a:rect l="l" t="t" r="r" b="b"/>
              <a:pathLst>
                <a:path w="4269709" h="544692">
                  <a:moveTo>
                    <a:pt x="0" y="0"/>
                  </a:moveTo>
                  <a:lnTo>
                    <a:pt x="4269709" y="0"/>
                  </a:lnTo>
                  <a:lnTo>
                    <a:pt x="4269709" y="544692"/>
                  </a:lnTo>
                  <a:lnTo>
                    <a:pt x="0" y="544692"/>
                  </a:lnTo>
                  <a:close/>
                </a:path>
              </a:pathLst>
            </a:custGeom>
            <a:solidFill>
              <a:srgbClr val="A84B2D"/>
            </a:solidFill>
          </p:spPr>
        </p:sp>
        <p:sp>
          <p:nvSpPr>
            <p:cNvPr id="5" name="TextBox 5"/>
            <p:cNvSpPr txBox="1"/>
            <p:nvPr/>
          </p:nvSpPr>
          <p:spPr>
            <a:xfrm>
              <a:off x="0" y="-47625"/>
              <a:ext cx="4269709" cy="592317"/>
            </a:xfrm>
            <a:prstGeom prst="rect">
              <a:avLst/>
            </a:prstGeom>
          </p:spPr>
          <p:txBody>
            <a:bodyPr lIns="50800" tIns="50800" rIns="50800" bIns="50800" rtlCol="0" anchor="ctr"/>
            <a:lstStyle/>
            <a:p>
              <a:pPr algn="ctr">
                <a:lnSpc>
                  <a:spcPts val="3361"/>
                </a:lnSpc>
              </a:pPr>
              <a:endParaRPr/>
            </a:p>
          </p:txBody>
        </p:sp>
      </p:grpSp>
      <p:sp>
        <p:nvSpPr>
          <p:cNvPr id="6" name="AutoShape 6"/>
          <p:cNvSpPr/>
          <p:nvPr/>
        </p:nvSpPr>
        <p:spPr>
          <a:xfrm>
            <a:off x="1047750" y="2830127"/>
            <a:ext cx="16200521" cy="0"/>
          </a:xfrm>
          <a:prstGeom prst="line">
            <a:avLst/>
          </a:prstGeom>
          <a:ln w="38100" cap="flat">
            <a:solidFill>
              <a:srgbClr val="1E1E1E"/>
            </a:solidFill>
            <a:prstDash val="solid"/>
            <a:headEnd type="none" w="sm" len="sm"/>
            <a:tailEnd type="none" w="sm" len="sm"/>
          </a:ln>
        </p:spPr>
      </p:sp>
      <p:sp>
        <p:nvSpPr>
          <p:cNvPr id="7" name="AutoShape 7"/>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9" name="AutoShape 9"/>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8550543" y="2849177"/>
            <a:ext cx="0" cy="6659016"/>
          </a:xfrm>
          <a:prstGeom prst="line">
            <a:avLst/>
          </a:prstGeom>
          <a:ln w="38100" cap="flat">
            <a:solidFill>
              <a:srgbClr val="1E1E1E"/>
            </a:solidFill>
            <a:prstDash val="solid"/>
            <a:headEnd type="none" w="sm" len="sm"/>
            <a:tailEnd type="none" w="sm" len="sm"/>
          </a:ln>
        </p:spPr>
      </p:sp>
      <p:grpSp>
        <p:nvGrpSpPr>
          <p:cNvPr id="11" name="Group 11"/>
          <p:cNvGrpSpPr/>
          <p:nvPr/>
        </p:nvGrpSpPr>
        <p:grpSpPr>
          <a:xfrm>
            <a:off x="2004806" y="3339236"/>
            <a:ext cx="5789387" cy="5407905"/>
            <a:chOff x="0" y="0"/>
            <a:chExt cx="660400" cy="616884"/>
          </a:xfrm>
        </p:grpSpPr>
        <p:sp>
          <p:nvSpPr>
            <p:cNvPr id="12" name="Freeform 12"/>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2"/>
              <a:stretch>
                <a:fillRect l="-114631" t="-33904" r="-8790" b="-635"/>
              </a:stretch>
            </a:blipFill>
            <a:ln w="38100" cap="sq">
              <a:solidFill>
                <a:srgbClr val="000000"/>
              </a:solidFill>
              <a:prstDash val="solid"/>
              <a:miter/>
            </a:ln>
          </p:spPr>
        </p:sp>
      </p:grpSp>
      <p:grpSp>
        <p:nvGrpSpPr>
          <p:cNvPr id="13" name="Group 13"/>
          <p:cNvGrpSpPr/>
          <p:nvPr/>
        </p:nvGrpSpPr>
        <p:grpSpPr>
          <a:xfrm>
            <a:off x="10000703" y="3339236"/>
            <a:ext cx="5789387" cy="5407905"/>
            <a:chOff x="0" y="0"/>
            <a:chExt cx="660400" cy="616884"/>
          </a:xfrm>
        </p:grpSpPr>
        <p:sp>
          <p:nvSpPr>
            <p:cNvPr id="14" name="Freeform 14"/>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3"/>
              <a:stretch>
                <a:fillRect l="-20101" r="-20101"/>
              </a:stretch>
            </a:blipFill>
            <a:ln w="38100" cap="sq">
              <a:solidFill>
                <a:srgbClr val="000000"/>
              </a:solidFill>
              <a:prstDash val="solid"/>
              <a:miter/>
            </a:ln>
          </p:spPr>
        </p:sp>
      </p:grpSp>
      <p:grpSp>
        <p:nvGrpSpPr>
          <p:cNvPr id="15" name="Group 15"/>
          <p:cNvGrpSpPr/>
          <p:nvPr/>
        </p:nvGrpSpPr>
        <p:grpSpPr>
          <a:xfrm>
            <a:off x="2004806" y="3768120"/>
            <a:ext cx="1375380" cy="137538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8" name="Group 18"/>
          <p:cNvGrpSpPr/>
          <p:nvPr/>
        </p:nvGrpSpPr>
        <p:grpSpPr>
          <a:xfrm>
            <a:off x="10000703" y="3768120"/>
            <a:ext cx="1375380" cy="137538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1" name="TextBox 21"/>
          <p:cNvSpPr txBox="1"/>
          <p:nvPr/>
        </p:nvSpPr>
        <p:spPr>
          <a:xfrm>
            <a:off x="5792884" y="1254726"/>
            <a:ext cx="6702232" cy="1114425"/>
          </a:xfrm>
          <a:prstGeom prst="rect">
            <a:avLst/>
          </a:prstGeom>
        </p:spPr>
        <p:txBody>
          <a:bodyPr lIns="0" tIns="0" rIns="0" bIns="0" rtlCol="0" anchor="t">
            <a:spAutoFit/>
          </a:bodyPr>
          <a:lstStyle/>
          <a:p>
            <a:pPr algn="ctr">
              <a:lnSpc>
                <a:spcPts val="8640"/>
              </a:lnSpc>
            </a:pPr>
            <a:r>
              <a:rPr lang="en-US" sz="7200" spc="-252">
                <a:solidFill>
                  <a:srgbClr val="E8E5DA"/>
                </a:solidFill>
                <a:latin typeface="The Seasons Bold"/>
              </a:rPr>
              <a:t>Listing for sale</a:t>
            </a:r>
          </a:p>
        </p:txBody>
      </p:sp>
      <p:sp>
        <p:nvSpPr>
          <p:cNvPr id="22" name="TextBox 22"/>
          <p:cNvSpPr txBox="1"/>
          <p:nvPr/>
        </p:nvSpPr>
        <p:spPr>
          <a:xfrm>
            <a:off x="2480764" y="4065301"/>
            <a:ext cx="589924"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
        <p:nvSpPr>
          <p:cNvPr id="23" name="TextBox 23"/>
          <p:cNvSpPr txBox="1"/>
          <p:nvPr/>
        </p:nvSpPr>
        <p:spPr>
          <a:xfrm>
            <a:off x="10464456" y="4065301"/>
            <a:ext cx="614331"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144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2157" t="-32850" r="-15048"/>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1985271"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3572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32277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Prime suburban location near schools and parks.</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$350,000 – Great value for the area</a:t>
            </a:r>
          </a:p>
        </p:txBody>
      </p:sp>
      <p:sp>
        <p:nvSpPr>
          <p:cNvPr id="21" name="TextBox 21"/>
          <p:cNvSpPr txBox="1"/>
          <p:nvPr/>
        </p:nvSpPr>
        <p:spPr>
          <a:xfrm>
            <a:off x="2089927" y="7191925"/>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 bed, 2.5 bath, spacious yard, pool, modern kitchen.</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623215"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43950" y="1790700"/>
            <a:ext cx="781050" cy="16211550"/>
            <a:chOff x="0" y="0"/>
            <a:chExt cx="205709" cy="4269709"/>
          </a:xfrm>
        </p:grpSpPr>
        <p:sp>
          <p:nvSpPr>
            <p:cNvPr id="3" name="Freeform 3"/>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4" name="TextBox 4"/>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5" name="AutoShape 5"/>
          <p:cNvSpPr/>
          <p:nvPr/>
        </p:nvSpPr>
        <p:spPr>
          <a:xfrm>
            <a:off x="1020679" y="9505950"/>
            <a:ext cx="16200521" cy="0"/>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5400000">
            <a:off x="8753475" y="-7686675"/>
            <a:ext cx="781050" cy="16154400"/>
            <a:chOff x="0" y="0"/>
            <a:chExt cx="205709" cy="4254657"/>
          </a:xfrm>
        </p:grpSpPr>
        <p:sp>
          <p:nvSpPr>
            <p:cNvPr id="7" name="Freeform 7"/>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8" name="TextBox 8"/>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2876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43039" r="-43039"/>
              </a:stretch>
            </a:blipFill>
            <a:ln w="38100" cap="sq">
              <a:solidFill>
                <a:srgbClr val="000000"/>
              </a:solidFill>
              <a:prstDash val="solid"/>
              <a:miter/>
            </a:ln>
          </p:spPr>
        </p:sp>
      </p:grpSp>
      <p:grpSp>
        <p:nvGrpSpPr>
          <p:cNvPr id="17" name="Group 17"/>
          <p:cNvGrpSpPr/>
          <p:nvPr/>
        </p:nvGrpSpPr>
        <p:grpSpPr>
          <a:xfrm>
            <a:off x="3368353" y="561993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3397"/>
            <a:ext cx="5293035" cy="2976242"/>
            <a:chOff x="0" y="0"/>
            <a:chExt cx="7057380" cy="3968323"/>
          </a:xfrm>
        </p:grpSpPr>
        <p:pic>
          <p:nvPicPr>
            <p:cNvPr id="21" name="Picture 21"/>
            <p:cNvPicPr>
              <a:picLocks noChangeAspect="1"/>
            </p:cNvPicPr>
            <p:nvPr/>
          </p:nvPicPr>
          <p:blipFill>
            <a:blip r:embed="rId3"/>
            <a:srcRect t="18" b="18"/>
            <a:stretch>
              <a:fillRect/>
            </a:stretch>
          </p:blipFill>
          <p:spPr>
            <a:xfrm>
              <a:off x="0" y="0"/>
              <a:ext cx="7057380" cy="3968323"/>
            </a:xfrm>
            <a:prstGeom prst="rect">
              <a:avLst/>
            </a:prstGeom>
          </p:spPr>
        </p:pic>
      </p:grpSp>
      <p:sp>
        <p:nvSpPr>
          <p:cNvPr id="22" name="Freeform 22"/>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10132430" y="3440711"/>
            <a:ext cx="5372917" cy="29203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a:t>
            </a:r>
          </a:p>
          <a:p>
            <a:pPr algn="l">
              <a:lnSpc>
                <a:spcPts val="3361"/>
              </a:lnSpc>
            </a:pPr>
            <a:r>
              <a:rPr lang="en-US" sz="2401" spc="-12">
                <a:solidFill>
                  <a:srgbClr val="1E1E1E"/>
                </a:solidFill>
                <a:latin typeface="Be Vietnam"/>
              </a:rPr>
              <a:t>Fusce commodo ipsum vitae odio feugiat, quis consequat nibh volutpat.</a:t>
            </a:r>
          </a:p>
        </p:txBody>
      </p:sp>
      <p:sp>
        <p:nvSpPr>
          <p:cNvPr id="26" name="TextBox 26"/>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7" name="TextBox 27"/>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BEDS</a:t>
            </a:r>
          </a:p>
        </p:txBody>
      </p:sp>
      <p:sp>
        <p:nvSpPr>
          <p:cNvPr id="28" name="TextBox 28"/>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2 BATH</a:t>
            </a:r>
          </a:p>
        </p:txBody>
      </p:sp>
      <p:sp>
        <p:nvSpPr>
          <p:cNvPr id="29" name="TextBox 29"/>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
        <p:nvSpPr>
          <p:cNvPr id="30" name="TextBox 30"/>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sp>
        <p:nvSpPr>
          <p:cNvPr id="31" name="Freeform 31"/>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28550" r="-28550"/>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205185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0243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28948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Sought-after urban area, minutes from downtown.</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$450,000 – Exceptional value for this vibrant neighborhood.</a:t>
            </a:r>
          </a:p>
        </p:txBody>
      </p:sp>
      <p:sp>
        <p:nvSpPr>
          <p:cNvPr id="21" name="TextBox 21"/>
          <p:cNvSpPr txBox="1"/>
          <p:nvPr/>
        </p:nvSpPr>
        <p:spPr>
          <a:xfrm>
            <a:off x="2089927" y="7191925"/>
            <a:ext cx="4896830" cy="1153762"/>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 bedrooms, 3 baths, spacious backyard, modern kitchen, and a pool.</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597686"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53475" y="-7686675"/>
            <a:ext cx="781050" cy="16154400"/>
            <a:chOff x="0" y="0"/>
            <a:chExt cx="205709" cy="4254657"/>
          </a:xfrm>
        </p:grpSpPr>
        <p:sp>
          <p:nvSpPr>
            <p:cNvPr id="3" name="Freeform 3"/>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4" name="TextBox 4"/>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rot="-5400000">
            <a:off x="8743950" y="1790700"/>
            <a:ext cx="781050" cy="16211550"/>
            <a:chOff x="0" y="0"/>
            <a:chExt cx="205709" cy="4269709"/>
          </a:xfrm>
        </p:grpSpPr>
        <p:sp>
          <p:nvSpPr>
            <p:cNvPr id="6" name="Freeform 6"/>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7" name="TextBox 7"/>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3108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086" r="-43721"/>
              </a:stretch>
            </a:blipFill>
            <a:ln w="38100" cap="sq">
              <a:solidFill>
                <a:srgbClr val="000000"/>
              </a:solidFill>
              <a:prstDash val="solid"/>
              <a:miter/>
            </a:ln>
          </p:spPr>
        </p:sp>
      </p:grpSp>
      <p:grpSp>
        <p:nvGrpSpPr>
          <p:cNvPr id="17" name="Group 17"/>
          <p:cNvGrpSpPr/>
          <p:nvPr/>
        </p:nvGrpSpPr>
        <p:grpSpPr>
          <a:xfrm>
            <a:off x="3368353" y="562225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5717"/>
            <a:ext cx="5293035" cy="2976242"/>
            <a:chOff x="0" y="0"/>
            <a:chExt cx="7057380" cy="3968323"/>
          </a:xfrm>
        </p:grpSpPr>
        <p:pic>
          <p:nvPicPr>
            <p:cNvPr id="21" name="Picture 21"/>
            <p:cNvPicPr>
              <a:picLocks noChangeAspect="1"/>
            </p:cNvPicPr>
            <p:nvPr/>
          </p:nvPicPr>
          <p:blipFill>
            <a:blip r:embed="rId3"/>
            <a:srcRect t="6241" b="6241"/>
            <a:stretch>
              <a:fillRect/>
            </a:stretch>
          </p:blipFill>
          <p:spPr>
            <a:xfrm>
              <a:off x="0" y="0"/>
              <a:ext cx="7057380" cy="3968323"/>
            </a:xfrm>
            <a:prstGeom prst="rect">
              <a:avLst/>
            </a:prstGeom>
          </p:spPr>
        </p:pic>
      </p:grpSp>
      <p:sp>
        <p:nvSpPr>
          <p:cNvPr id="22" name="Freeform 22"/>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TextBox 26"/>
          <p:cNvSpPr txBox="1"/>
          <p:nvPr/>
        </p:nvSpPr>
        <p:spPr>
          <a:xfrm>
            <a:off x="10132430" y="3440711"/>
            <a:ext cx="5372917" cy="33394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 Fusce commodo ipsum vitae odio feugiat, quis consequat nibh volutpat. Sed ex elit, placerat ut dui sit amet, auctor condimentum tellus</a:t>
            </a:r>
          </a:p>
        </p:txBody>
      </p:sp>
      <p:sp>
        <p:nvSpPr>
          <p:cNvPr id="27" name="TextBox 27"/>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sp>
        <p:nvSpPr>
          <p:cNvPr id="28" name="TextBox 28"/>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9" name="TextBox 29"/>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4 BEDS</a:t>
            </a:r>
          </a:p>
        </p:txBody>
      </p:sp>
      <p:sp>
        <p:nvSpPr>
          <p:cNvPr id="30" name="TextBox 30"/>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BATH</a:t>
            </a:r>
          </a:p>
        </p:txBody>
      </p:sp>
      <p:sp>
        <p:nvSpPr>
          <p:cNvPr id="31" name="TextBox 31"/>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1830752" y="4615087"/>
            <a:ext cx="5928757" cy="523875"/>
          </a:xfrm>
          <a:prstGeom prst="rect">
            <a:avLst/>
          </a:prstGeom>
        </p:spPr>
        <p:txBody>
          <a:bodyPr lIns="0" tIns="0" rIns="0" bIns="0" rtlCol="0" anchor="t">
            <a:spAutoFit/>
          </a:bodyPr>
          <a:lstStyle/>
          <a:p>
            <a:pPr algn="l">
              <a:lnSpc>
                <a:spcPts val="4200"/>
              </a:lnSpc>
            </a:pPr>
            <a:r>
              <a:rPr lang="en-US" sz="3000" spc="-30">
                <a:solidFill>
                  <a:srgbClr val="1E1E1E"/>
                </a:solidFill>
                <a:latin typeface="Be Vietnam Ultra-Bold"/>
              </a:rPr>
              <a:t>FOR PROPERTY PRICE RANGES</a:t>
            </a:r>
          </a:p>
        </p:txBody>
      </p:sp>
      <p:sp>
        <p:nvSpPr>
          <p:cNvPr id="13" name="TextBox 13"/>
          <p:cNvSpPr txBox="1"/>
          <p:nvPr/>
        </p:nvSpPr>
        <p:spPr>
          <a:xfrm>
            <a:off x="1830752" y="5541259"/>
            <a:ext cx="6113312" cy="3030071"/>
          </a:xfrm>
          <a:prstGeom prst="rect">
            <a:avLst/>
          </a:prstGeom>
        </p:spPr>
        <p:txBody>
          <a:bodyPr lIns="0" tIns="0" rIns="0" bIns="0" rtlCol="0" anchor="t">
            <a:spAutoFit/>
          </a:bodyPr>
          <a:lstStyle/>
          <a:p>
            <a:pPr algn="l">
              <a:lnSpc>
                <a:spcPts val="3079"/>
              </a:lnSpc>
              <a:spcBef>
                <a:spcPts val="2474"/>
              </a:spcBef>
            </a:pPr>
            <a:r>
              <a:rPr lang="en-US" sz="2199" spc="-10">
                <a:solidFill>
                  <a:srgbClr val="1E1E1E"/>
                </a:solidFill>
                <a:latin typeface="Be Vietnam"/>
              </a:rPr>
              <a:t>Lorem ipsum dolor sit amet, consectetur adipiscing elit. Suspendisse non libero consectetur, auctor felis id, dictum leo. Fusce commodo ipsum vitae odio feugiat, quis consequat nibh volutpat.</a:t>
            </a:r>
          </a:p>
          <a:p>
            <a:pPr algn="l">
              <a:lnSpc>
                <a:spcPts val="3079"/>
              </a:lnSpc>
              <a:spcBef>
                <a:spcPts val="2474"/>
              </a:spcBef>
            </a:pPr>
            <a:r>
              <a:rPr lang="en-US" sz="2199" spc="-10">
                <a:solidFill>
                  <a:srgbClr val="1E1E1E"/>
                </a:solidFill>
                <a:latin typeface="Be Vietnam"/>
              </a:rPr>
              <a:t>Sed ex elit, placerat ut dui sit amet, auctor condimentum tellus</a:t>
            </a:r>
          </a:p>
        </p:txBody>
      </p:sp>
      <p:pic>
        <p:nvPicPr>
          <p:cNvPr id="14" name="Picture 14"/>
          <p:cNvPicPr>
            <a:picLocks noChangeAspect="1"/>
          </p:cNvPicPr>
          <p:nvPr/>
        </p:nvPicPr>
        <p:blipFill>
          <a:blip r:embed="rId2"/>
          <a:stretch>
            <a:fillRect/>
          </a:stretch>
        </p:blipFill>
        <p:spPr>
          <a:xfrm>
            <a:off x="9024687" y="1244666"/>
            <a:ext cx="7751918" cy="7797668"/>
          </a:xfrm>
          <a:prstGeom prst="rect">
            <a:avLst/>
          </a:prstGeom>
        </p:spPr>
      </p:pic>
      <p:sp>
        <p:nvSpPr>
          <p:cNvPr id="15" name="TextBox 15"/>
          <p:cNvSpPr txBox="1"/>
          <p:nvPr/>
        </p:nvSpPr>
        <p:spPr>
          <a:xfrm>
            <a:off x="1830752" y="1868119"/>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Comparative Analysis</a:t>
            </a:r>
          </a:p>
        </p:txBody>
      </p:sp>
      <p:sp>
        <p:nvSpPr>
          <p:cNvPr id="16" name="AutoShape 16"/>
          <p:cNvSpPr/>
          <p:nvPr/>
        </p:nvSpPr>
        <p:spPr>
          <a:xfrm flipV="1">
            <a:off x="8550543" y="772321"/>
            <a:ext cx="0" cy="8735871"/>
          </a:xfrm>
          <a:prstGeom prst="line">
            <a:avLst/>
          </a:prstGeom>
          <a:ln w="38100" cap="flat">
            <a:solidFill>
              <a:srgbClr val="1E1E1E"/>
            </a:solidFill>
            <a:prstDash val="solid"/>
            <a:headEnd type="none" w="sm" len="sm"/>
            <a:tailEnd type="none" w="sm" len="sm"/>
          </a:ln>
        </p:spPr>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7620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66800" y="9508192"/>
            <a:ext cx="16200521" cy="0"/>
          </a:xfrm>
          <a:prstGeom prst="line">
            <a:avLst/>
          </a:prstGeom>
          <a:ln w="38100" cap="flat">
            <a:solidFill>
              <a:srgbClr val="1E1E1E"/>
            </a:solidFill>
            <a:prstDash val="solid"/>
            <a:headEnd type="none" w="sm" len="sm"/>
            <a:tailEnd type="none" w="sm" len="sm"/>
          </a:ln>
        </p:spPr>
      </p:sp>
      <p:sp>
        <p:nvSpPr>
          <p:cNvPr id="6" name="AutoShape 6"/>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9" name="Freeform 9"/>
          <p:cNvSpPr/>
          <p:nvPr/>
        </p:nvSpPr>
        <p:spPr>
          <a:xfrm>
            <a:off x="10206765" y="4580000"/>
            <a:ext cx="412432" cy="565945"/>
          </a:xfrm>
          <a:custGeom>
            <a:avLst/>
            <a:gdLst/>
            <a:ahLst/>
            <a:cxnLst/>
            <a:rect l="l" t="t" r="r" b="b"/>
            <a:pathLst>
              <a:path w="412432" h="565945">
                <a:moveTo>
                  <a:pt x="0" y="0"/>
                </a:moveTo>
                <a:lnTo>
                  <a:pt x="412432" y="0"/>
                </a:lnTo>
                <a:lnTo>
                  <a:pt x="412432" y="565945"/>
                </a:lnTo>
                <a:lnTo>
                  <a:pt x="0" y="565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130008" y="5623694"/>
            <a:ext cx="565945" cy="565945"/>
          </a:xfrm>
          <a:custGeom>
            <a:avLst/>
            <a:gdLst/>
            <a:ahLst/>
            <a:cxnLst/>
            <a:rect l="l" t="t" r="r" b="b"/>
            <a:pathLst>
              <a:path w="565945" h="565945">
                <a:moveTo>
                  <a:pt x="0" y="0"/>
                </a:moveTo>
                <a:lnTo>
                  <a:pt x="565945" y="0"/>
                </a:lnTo>
                <a:lnTo>
                  <a:pt x="565945" y="565945"/>
                </a:lnTo>
                <a:lnTo>
                  <a:pt x="0" y="56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147250" y="6758461"/>
            <a:ext cx="531462" cy="378788"/>
          </a:xfrm>
          <a:custGeom>
            <a:avLst/>
            <a:gdLst/>
            <a:ahLst/>
            <a:cxnLst/>
            <a:rect l="l" t="t" r="r" b="b"/>
            <a:pathLst>
              <a:path w="531462" h="378788">
                <a:moveTo>
                  <a:pt x="0" y="0"/>
                </a:moveTo>
                <a:lnTo>
                  <a:pt x="531462" y="0"/>
                </a:lnTo>
                <a:lnTo>
                  <a:pt x="531462" y="378788"/>
                </a:lnTo>
                <a:lnTo>
                  <a:pt x="0" y="3787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0223466" y="7703369"/>
            <a:ext cx="379030" cy="541472"/>
          </a:xfrm>
          <a:custGeom>
            <a:avLst/>
            <a:gdLst/>
            <a:ahLst/>
            <a:cxnLst/>
            <a:rect l="l" t="t" r="r" b="b"/>
            <a:pathLst>
              <a:path w="379030" h="541472">
                <a:moveTo>
                  <a:pt x="0" y="0"/>
                </a:moveTo>
                <a:lnTo>
                  <a:pt x="379030" y="0"/>
                </a:lnTo>
                <a:lnTo>
                  <a:pt x="379030" y="541472"/>
                </a:lnTo>
                <a:lnTo>
                  <a:pt x="0" y="5414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11097780" y="5637426"/>
            <a:ext cx="4762259"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www.reallygreatsite.com</a:t>
            </a:r>
          </a:p>
        </p:txBody>
      </p:sp>
      <p:sp>
        <p:nvSpPr>
          <p:cNvPr id="14" name="TextBox 14"/>
          <p:cNvSpPr txBox="1"/>
          <p:nvPr/>
        </p:nvSpPr>
        <p:spPr>
          <a:xfrm>
            <a:off x="11097780" y="6671206"/>
            <a:ext cx="5124296"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hello@reallygreatsite.com</a:t>
            </a:r>
          </a:p>
        </p:txBody>
      </p:sp>
      <p:sp>
        <p:nvSpPr>
          <p:cNvPr id="15" name="TextBox 15"/>
          <p:cNvSpPr txBox="1"/>
          <p:nvPr/>
        </p:nvSpPr>
        <p:spPr>
          <a:xfrm>
            <a:off x="11097780" y="4569365"/>
            <a:ext cx="3557150"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+123-456-7890</a:t>
            </a:r>
          </a:p>
        </p:txBody>
      </p:sp>
      <p:sp>
        <p:nvSpPr>
          <p:cNvPr id="16" name="TextBox 16"/>
          <p:cNvSpPr txBox="1"/>
          <p:nvPr/>
        </p:nvSpPr>
        <p:spPr>
          <a:xfrm>
            <a:off x="11094208" y="7704865"/>
            <a:ext cx="5127868"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 Anywhere St., Any City</a:t>
            </a:r>
          </a:p>
        </p:txBody>
      </p:sp>
      <p:sp>
        <p:nvSpPr>
          <p:cNvPr id="17" name="TextBox 17"/>
          <p:cNvSpPr txBox="1"/>
          <p:nvPr/>
        </p:nvSpPr>
        <p:spPr>
          <a:xfrm>
            <a:off x="10130008" y="1744725"/>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Contact Information</a:t>
            </a:r>
          </a:p>
        </p:txBody>
      </p:sp>
      <p:sp>
        <p:nvSpPr>
          <p:cNvPr id="18" name="AutoShape 18"/>
          <p:cNvSpPr/>
          <p:nvPr/>
        </p:nvSpPr>
        <p:spPr>
          <a:xfrm flipV="1">
            <a:off x="8550543" y="772321"/>
            <a:ext cx="0" cy="8735871"/>
          </a:xfrm>
          <a:prstGeom prst="line">
            <a:avLst/>
          </a:prstGeom>
          <a:ln w="38100" cap="flat">
            <a:solidFill>
              <a:srgbClr val="1E1E1E"/>
            </a:solidFill>
            <a:prstDash val="solid"/>
            <a:headEnd type="none" w="sm" len="sm"/>
            <a:tailEnd type="none" w="sm" len="sm"/>
          </a:ln>
        </p:spPr>
      </p:sp>
      <p:grpSp>
        <p:nvGrpSpPr>
          <p:cNvPr id="19" name="Group 19"/>
          <p:cNvGrpSpPr/>
          <p:nvPr/>
        </p:nvGrpSpPr>
        <p:grpSpPr>
          <a:xfrm>
            <a:off x="1921486" y="1580800"/>
            <a:ext cx="5789387" cy="7125400"/>
            <a:chOff x="0" y="0"/>
            <a:chExt cx="660400" cy="812800"/>
          </a:xfrm>
        </p:grpSpPr>
        <p:sp>
          <p:nvSpPr>
            <p:cNvPr id="20" name="Freeform 20"/>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10"/>
              <a:stretch>
                <a:fillRect l="-5532" t="-8444" r="-5537" b="-27006"/>
              </a:stretch>
            </a:blipFill>
            <a:ln w="38100" cap="sq">
              <a:solidFill>
                <a:srgbClr val="000000"/>
              </a:solidFill>
              <a:prstDash val="solid"/>
              <a:miter/>
            </a:ln>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背景</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4290974" y="2249899"/>
            <a:ext cx="9829795" cy="3139321"/>
          </a:xfrm>
          <a:prstGeom prst="rect">
            <a:avLst/>
          </a:prstGeom>
          <a:noFill/>
        </p:spPr>
        <p:txBody>
          <a:bodyPr wrap="square" rtlCol="0">
            <a:spAutoFit/>
          </a:bodyPr>
          <a:lstStyle/>
          <a:p>
            <a:pPr algn="ctr"/>
            <a:r>
              <a:rPr lang="zh-TW" altLang="en-US" sz="6600" dirty="0">
                <a:latin typeface="漢儀新蒂蠟筆體" panose="02000500000000000000" pitchFamily="2" charset="-120"/>
                <a:ea typeface="漢儀新蒂蠟筆體" panose="02000500000000000000" pitchFamily="2" charset="-120"/>
              </a:rPr>
              <a:t>台北租房好麻煩？</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傳統租屋</a:t>
            </a:r>
            <a:r>
              <a:rPr lang="en-US" altLang="zh-TW" sz="6600" dirty="0" err="1">
                <a:latin typeface="漢儀新蒂蠟筆體" panose="02000500000000000000" pitchFamily="2" charset="-120"/>
                <a:ea typeface="漢儀新蒂蠟筆體" panose="02000500000000000000" pitchFamily="2" charset="-120"/>
              </a:rPr>
              <a:t>v.s</a:t>
            </a:r>
            <a:r>
              <a:rPr lang="zh-TW" altLang="en-US" sz="6600" dirty="0">
                <a:latin typeface="漢儀新蒂蠟筆體" panose="02000500000000000000" pitchFamily="2" charset="-120"/>
                <a:ea typeface="漢儀新蒂蠟筆體" panose="02000500000000000000" pitchFamily="2" charset="-120"/>
              </a:rPr>
              <a:t>現代租屋</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✓租屋平台優點 ✗不好用的地方</a:t>
            </a:r>
          </a:p>
        </p:txBody>
      </p:sp>
      <p:pic>
        <p:nvPicPr>
          <p:cNvPr id="23" name="圖片 22">
            <a:extLst>
              <a:ext uri="{FF2B5EF4-FFF2-40B4-BE49-F238E27FC236}">
                <a16:creationId xmlns:a16="http://schemas.microsoft.com/office/drawing/2014/main" id="{0EBE6B1C-235A-45D5-A3F5-4FDE3E651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5442042"/>
            <a:ext cx="4476745" cy="3561047"/>
          </a:xfrm>
          <a:prstGeom prst="rect">
            <a:avLst/>
          </a:prstGeom>
        </p:spPr>
      </p:pic>
      <p:pic>
        <p:nvPicPr>
          <p:cNvPr id="15" name="圖片 14">
            <a:extLst>
              <a:ext uri="{FF2B5EF4-FFF2-40B4-BE49-F238E27FC236}">
                <a16:creationId xmlns:a16="http://schemas.microsoft.com/office/drawing/2014/main" id="{63F2A0DA-AFCA-429F-B72F-ACDB0FE23EB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698124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動機</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041013" y="2463837"/>
            <a:ext cx="6205973" cy="2123658"/>
          </a:xfrm>
          <a:prstGeom prst="rect">
            <a:avLst/>
          </a:prstGeom>
          <a:noFill/>
        </p:spPr>
        <p:txBody>
          <a:bodyPr wrap="square" rtlCol="0">
            <a:spAutoFit/>
          </a:bodyPr>
          <a:lstStyle/>
          <a:p>
            <a:pPr algn="ctr"/>
            <a:r>
              <a:rPr lang="zh-TW" altLang="en-US" sz="6600" dirty="0">
                <a:latin typeface="漢儀新蒂蠟筆體" panose="02000500000000000000" pitchFamily="2" charset="-120"/>
                <a:ea typeface="漢儀新蒂蠟筆體" panose="02000500000000000000" pitchFamily="2" charset="-120"/>
              </a:rPr>
              <a:t>北漂學子</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大量時間、金錢、心力</a:t>
            </a:r>
            <a:endParaRPr lang="en-US" altLang="zh-TW" sz="6600" dirty="0">
              <a:latin typeface="漢儀新蒂蠟筆體" panose="02000500000000000000" pitchFamily="2" charset="-120"/>
              <a:ea typeface="漢儀新蒂蠟筆體" panose="02000500000000000000" pitchFamily="2" charset="-120"/>
            </a:endParaRPr>
          </a:p>
        </p:txBody>
      </p:sp>
      <p:sp>
        <p:nvSpPr>
          <p:cNvPr id="13" name="文字方塊 12">
            <a:extLst>
              <a:ext uri="{FF2B5EF4-FFF2-40B4-BE49-F238E27FC236}">
                <a16:creationId xmlns:a16="http://schemas.microsoft.com/office/drawing/2014/main" id="{D920E04C-08A8-4CBA-8F82-BE5DC8870C2C}"/>
              </a:ext>
            </a:extLst>
          </p:cNvPr>
          <p:cNvSpPr txBox="1"/>
          <p:nvPr/>
        </p:nvSpPr>
        <p:spPr>
          <a:xfrm>
            <a:off x="4724400" y="4957977"/>
            <a:ext cx="3879663" cy="3785652"/>
          </a:xfrm>
          <a:prstGeom prst="rect">
            <a:avLst/>
          </a:prstGeom>
          <a:noFill/>
        </p:spPr>
        <p:txBody>
          <a:bodyPr wrap="square" rtlCol="0">
            <a:spAutoFit/>
          </a:bodyPr>
          <a:lstStyle/>
          <a:p>
            <a:r>
              <a:rPr lang="en-US" altLang="zh-TW" sz="6000" dirty="0">
                <a:solidFill>
                  <a:srgbClr val="FF0000"/>
                </a:solidFill>
                <a:latin typeface="漢儀新蒂蠟筆體" panose="02000500000000000000" pitchFamily="2" charset="-120"/>
                <a:ea typeface="漢儀新蒂蠟筆體" panose="02000500000000000000" pitchFamily="2" charset="-120"/>
              </a:rPr>
              <a:t>App</a:t>
            </a:r>
          </a:p>
          <a:p>
            <a:r>
              <a:rPr lang="zh-TW" altLang="en-US" sz="6000" dirty="0">
                <a:solidFill>
                  <a:srgbClr val="FF0000"/>
                </a:solidFill>
                <a:latin typeface="漢儀新蒂蠟筆體" panose="02000500000000000000" pitchFamily="2" charset="-120"/>
                <a:ea typeface="漢儀新蒂蠟筆體" panose="02000500000000000000" pitchFamily="2" charset="-120"/>
              </a:rPr>
              <a:t>篩選功能完善</a:t>
            </a:r>
            <a:endParaRPr lang="en-US" altLang="zh-TW" sz="6000" dirty="0">
              <a:solidFill>
                <a:srgbClr val="FF0000"/>
              </a:solidFill>
              <a:latin typeface="漢儀新蒂蠟筆體" panose="02000500000000000000" pitchFamily="2" charset="-120"/>
              <a:ea typeface="漢儀新蒂蠟筆體" panose="02000500000000000000" pitchFamily="2" charset="-120"/>
            </a:endParaRPr>
          </a:p>
          <a:p>
            <a:r>
              <a:rPr lang="zh-TW" altLang="en-US" sz="6000" dirty="0">
                <a:solidFill>
                  <a:srgbClr val="FF0000"/>
                </a:solidFill>
                <a:latin typeface="漢儀新蒂蠟筆體" panose="02000500000000000000" pitchFamily="2" charset="-120"/>
                <a:ea typeface="漢儀新蒂蠟筆體" panose="02000500000000000000" pitchFamily="2" charset="-120"/>
              </a:rPr>
              <a:t>訂閱推送</a:t>
            </a:r>
            <a:endParaRPr lang="en-US" altLang="zh-TW" sz="6000" dirty="0">
              <a:solidFill>
                <a:srgbClr val="FF0000"/>
              </a:solidFill>
              <a:latin typeface="漢儀新蒂蠟筆體" panose="02000500000000000000" pitchFamily="2" charset="-120"/>
              <a:ea typeface="漢儀新蒂蠟筆體" panose="02000500000000000000" pitchFamily="2" charset="-120"/>
            </a:endParaRPr>
          </a:p>
          <a:p>
            <a:r>
              <a:rPr lang="zh-TW" altLang="en-US" sz="6000" dirty="0">
                <a:solidFill>
                  <a:srgbClr val="FF0000"/>
                </a:solidFill>
                <a:latin typeface="漢儀新蒂蠟筆體" panose="02000500000000000000" pitchFamily="2" charset="-120"/>
                <a:ea typeface="漢儀新蒂蠟筆體" panose="02000500000000000000" pitchFamily="2" charset="-120"/>
              </a:rPr>
              <a:t>篩選刊登者</a:t>
            </a:r>
            <a:endParaRPr lang="en-US" altLang="zh-TW" sz="6000" dirty="0">
              <a:solidFill>
                <a:srgbClr val="FF0000"/>
              </a:solidFill>
              <a:latin typeface="漢儀新蒂蠟筆體" panose="02000500000000000000" pitchFamily="2" charset="-120"/>
              <a:ea typeface="漢儀新蒂蠟筆體" panose="02000500000000000000" pitchFamily="2" charset="-120"/>
            </a:endParaRPr>
          </a:p>
        </p:txBody>
      </p:sp>
      <p:sp>
        <p:nvSpPr>
          <p:cNvPr id="14" name="文字方塊 13">
            <a:extLst>
              <a:ext uri="{FF2B5EF4-FFF2-40B4-BE49-F238E27FC236}">
                <a16:creationId xmlns:a16="http://schemas.microsoft.com/office/drawing/2014/main" id="{CB0AD3A1-0F8C-4435-8925-2EA05ED0892E}"/>
              </a:ext>
            </a:extLst>
          </p:cNvPr>
          <p:cNvSpPr txBox="1"/>
          <p:nvPr/>
        </p:nvSpPr>
        <p:spPr>
          <a:xfrm>
            <a:off x="11252294" y="5049373"/>
            <a:ext cx="3879663" cy="2862322"/>
          </a:xfrm>
          <a:prstGeom prst="rect">
            <a:avLst/>
          </a:prstGeom>
          <a:noFill/>
        </p:spPr>
        <p:txBody>
          <a:bodyPr wrap="square" rtlCol="0">
            <a:spAutoFit/>
          </a:bodyPr>
          <a:lstStyle/>
          <a:p>
            <a:r>
              <a:rPr lang="zh-TW" altLang="en-US" sz="6000" dirty="0">
                <a:solidFill>
                  <a:srgbClr val="002060"/>
                </a:solidFill>
                <a:latin typeface="漢儀新蒂蠟筆體" panose="02000500000000000000" pitchFamily="2" charset="-120"/>
                <a:ea typeface="漢儀新蒂蠟筆體" panose="02000500000000000000" pitchFamily="2" charset="-120"/>
              </a:rPr>
              <a:t>重複刊登</a:t>
            </a:r>
            <a:endParaRPr lang="en-US" altLang="zh-TW" sz="6000" dirty="0">
              <a:solidFill>
                <a:srgbClr val="002060"/>
              </a:solidFill>
              <a:latin typeface="漢儀新蒂蠟筆體" panose="02000500000000000000" pitchFamily="2" charset="-120"/>
              <a:ea typeface="漢儀新蒂蠟筆體" panose="02000500000000000000" pitchFamily="2" charset="-120"/>
            </a:endParaRPr>
          </a:p>
          <a:p>
            <a:r>
              <a:rPr lang="zh-TW" altLang="en-US" sz="6000" dirty="0">
                <a:solidFill>
                  <a:srgbClr val="002060"/>
                </a:solidFill>
                <a:latin typeface="漢儀新蒂蠟筆體" panose="02000500000000000000" pitchFamily="2" charset="-120"/>
                <a:ea typeface="漢儀新蒂蠟筆體" panose="02000500000000000000" pitchFamily="2" charset="-120"/>
              </a:rPr>
              <a:t>房仲騷擾</a:t>
            </a:r>
            <a:endParaRPr lang="en-US" altLang="zh-TW" sz="6000" dirty="0">
              <a:solidFill>
                <a:srgbClr val="002060"/>
              </a:solidFill>
              <a:latin typeface="漢儀新蒂蠟筆體" panose="02000500000000000000" pitchFamily="2" charset="-120"/>
              <a:ea typeface="漢儀新蒂蠟筆體" panose="02000500000000000000" pitchFamily="2" charset="-120"/>
            </a:endParaRPr>
          </a:p>
          <a:p>
            <a:r>
              <a:rPr lang="zh-TW" altLang="en-US" sz="6000" dirty="0">
                <a:solidFill>
                  <a:srgbClr val="002060"/>
                </a:solidFill>
                <a:latin typeface="漢儀新蒂蠟筆體" panose="02000500000000000000" pitchFamily="2" charset="-120"/>
                <a:ea typeface="漢儀新蒂蠟筆體" panose="02000500000000000000" pitchFamily="2" charset="-120"/>
              </a:rPr>
              <a:t>詐騙</a:t>
            </a:r>
            <a:endParaRPr lang="en-US" altLang="zh-TW" sz="6000" dirty="0">
              <a:solidFill>
                <a:srgbClr val="002060"/>
              </a:solidFill>
              <a:latin typeface="漢儀新蒂蠟筆體" panose="02000500000000000000" pitchFamily="2" charset="-120"/>
              <a:ea typeface="漢儀新蒂蠟筆體" panose="02000500000000000000" pitchFamily="2" charset="-120"/>
            </a:endParaRPr>
          </a:p>
        </p:txBody>
      </p:sp>
      <p:sp>
        <p:nvSpPr>
          <p:cNvPr id="15" name="文字方塊 14">
            <a:extLst>
              <a:ext uri="{FF2B5EF4-FFF2-40B4-BE49-F238E27FC236}">
                <a16:creationId xmlns:a16="http://schemas.microsoft.com/office/drawing/2014/main" id="{D1C1B49B-542A-40E4-B7E6-23FBE595D3CE}"/>
              </a:ext>
            </a:extLst>
          </p:cNvPr>
          <p:cNvSpPr txBox="1"/>
          <p:nvPr/>
        </p:nvSpPr>
        <p:spPr>
          <a:xfrm>
            <a:off x="3099013" y="5143500"/>
            <a:ext cx="1200329" cy="1615186"/>
          </a:xfrm>
          <a:prstGeom prst="rect">
            <a:avLst/>
          </a:prstGeom>
          <a:noFill/>
        </p:spPr>
        <p:txBody>
          <a:bodyPr vert="eaVert" wrap="none" rtlCol="0">
            <a:spAutoFit/>
          </a:bodyPr>
          <a:lstStyle/>
          <a:p>
            <a:r>
              <a:rPr lang="zh-TW" altLang="en-US" sz="6600" dirty="0">
                <a:solidFill>
                  <a:srgbClr val="FF0000"/>
                </a:solidFill>
                <a:latin typeface="漢儀新蒂蠟筆體" panose="02000500000000000000" pitchFamily="2" charset="-120"/>
                <a:ea typeface="漢儀新蒂蠟筆體" panose="02000500000000000000" pitchFamily="2" charset="-120"/>
              </a:rPr>
              <a:t>優點</a:t>
            </a:r>
          </a:p>
        </p:txBody>
      </p:sp>
      <p:sp>
        <p:nvSpPr>
          <p:cNvPr id="22" name="文字方塊 21">
            <a:extLst>
              <a:ext uri="{FF2B5EF4-FFF2-40B4-BE49-F238E27FC236}">
                <a16:creationId xmlns:a16="http://schemas.microsoft.com/office/drawing/2014/main" id="{AB84D327-A235-46CC-8173-BC0797DCC43F}"/>
              </a:ext>
            </a:extLst>
          </p:cNvPr>
          <p:cNvSpPr txBox="1"/>
          <p:nvPr/>
        </p:nvSpPr>
        <p:spPr>
          <a:xfrm>
            <a:off x="9825937" y="5143500"/>
            <a:ext cx="1200329" cy="1615186"/>
          </a:xfrm>
          <a:prstGeom prst="rect">
            <a:avLst/>
          </a:prstGeom>
          <a:noFill/>
        </p:spPr>
        <p:txBody>
          <a:bodyPr vert="eaVert" wrap="none" rtlCol="0">
            <a:spAutoFit/>
          </a:bodyPr>
          <a:lstStyle/>
          <a:p>
            <a:r>
              <a:rPr lang="zh-TW" altLang="en-US" sz="6600" dirty="0">
                <a:solidFill>
                  <a:srgbClr val="002060"/>
                </a:solidFill>
                <a:latin typeface="漢儀新蒂蠟筆體" panose="02000500000000000000" pitchFamily="2" charset="-120"/>
                <a:ea typeface="漢儀新蒂蠟筆體" panose="02000500000000000000" pitchFamily="2" charset="-120"/>
              </a:rPr>
              <a:t>缺點</a:t>
            </a:r>
          </a:p>
        </p:txBody>
      </p:sp>
      <p:pic>
        <p:nvPicPr>
          <p:cNvPr id="17" name="圖片 16">
            <a:extLst>
              <a:ext uri="{FF2B5EF4-FFF2-40B4-BE49-F238E27FC236}">
                <a16:creationId xmlns:a16="http://schemas.microsoft.com/office/drawing/2014/main" id="{99FA5A61-54EC-44BF-A1D3-7F207B6077D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696200" y="38084"/>
            <a:ext cx="3200400" cy="762000"/>
          </a:xfrm>
          <a:prstGeom prst="rect">
            <a:avLst/>
          </a:prstGeom>
        </p:spPr>
      </p:pic>
    </p:spTree>
    <p:extLst>
      <p:ext uri="{BB962C8B-B14F-4D97-AF65-F5344CB8AC3E}">
        <p14:creationId xmlns:p14="http://schemas.microsoft.com/office/powerpoint/2010/main" val="358373395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2040</TotalTime>
  <Words>1429</Words>
  <Application>Microsoft Office PowerPoint</Application>
  <PresentationFormat>自訂</PresentationFormat>
  <Paragraphs>375</Paragraphs>
  <Slides>78</Slides>
  <Notes>6</Notes>
  <HiddenSlides>0</HiddenSlides>
  <MMClips>1</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78</vt:i4>
      </vt:variant>
    </vt:vector>
  </HeadingPairs>
  <TitlesOfParts>
    <vt:vector size="95" baseType="lpstr">
      <vt:lpstr>The Seasons</vt:lpstr>
      <vt:lpstr>Calibri</vt:lpstr>
      <vt:lpstr>Garet Bold</vt:lpstr>
      <vt:lpstr>Arial</vt:lpstr>
      <vt:lpstr>Be Vietnam Italics</vt:lpstr>
      <vt:lpstr>微軟正黑體</vt:lpstr>
      <vt:lpstr>漢儀新蒂蠟筆體</vt:lpstr>
      <vt:lpstr>Be Vietnam</vt:lpstr>
      <vt:lpstr>Helvetica World</vt:lpstr>
      <vt:lpstr>Garet</vt:lpstr>
      <vt:lpstr>Arial Black</vt:lpstr>
      <vt:lpstr>漢儀新蒂手寫宋</vt:lpstr>
      <vt:lpstr>Be Vietnam Ultra-Bold</vt:lpstr>
      <vt:lpstr>Wingdings</vt:lpstr>
      <vt:lpstr>新細明體</vt:lpstr>
      <vt:lpstr>The Seasons Bold</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專題發表</dc:title>
  <dc:creator>user</dc:creator>
  <cp:lastModifiedBy>11046016_廖芸珮</cp:lastModifiedBy>
  <cp:revision>106</cp:revision>
  <dcterms:created xsi:type="dcterms:W3CDTF">2006-08-16T00:00:00Z</dcterms:created>
  <dcterms:modified xsi:type="dcterms:W3CDTF">2024-06-02T10:41:54Z</dcterms:modified>
  <dc:identifier>DAGF6tIJN2Y</dc:identifier>
</cp:coreProperties>
</file>